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326" r:id="rId2"/>
    <p:sldId id="358" r:id="rId3"/>
    <p:sldId id="337" r:id="rId4"/>
    <p:sldId id="360" r:id="rId5"/>
    <p:sldId id="361" r:id="rId6"/>
    <p:sldId id="363" r:id="rId7"/>
    <p:sldId id="364" r:id="rId8"/>
    <p:sldId id="333" r:id="rId9"/>
    <p:sldId id="338" r:id="rId10"/>
    <p:sldId id="339" r:id="rId11"/>
    <p:sldId id="341" r:id="rId12"/>
    <p:sldId id="340" r:id="rId13"/>
    <p:sldId id="342" r:id="rId14"/>
    <p:sldId id="359" r:id="rId15"/>
    <p:sldId id="343" r:id="rId16"/>
    <p:sldId id="344" r:id="rId17"/>
    <p:sldId id="347" r:id="rId18"/>
    <p:sldId id="346" r:id="rId19"/>
    <p:sldId id="345" r:id="rId20"/>
    <p:sldId id="335" r:id="rId21"/>
    <p:sldId id="336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356" r:id="rId30"/>
    <p:sldId id="357" r:id="rId31"/>
    <p:sldId id="365" r:id="rId32"/>
    <p:sldId id="366" r:id="rId33"/>
    <p:sldId id="367" r:id="rId34"/>
    <p:sldId id="368" r:id="rId35"/>
    <p:sldId id="369" r:id="rId36"/>
    <p:sldId id="370" r:id="rId37"/>
    <p:sldId id="371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5D0ADA2-6EF7-5D44-97FD-8C9A383247AB}">
          <p14:sldIdLst>
            <p14:sldId id="326"/>
            <p14:sldId id="358"/>
            <p14:sldId id="337"/>
            <p14:sldId id="360"/>
            <p14:sldId id="361"/>
            <p14:sldId id="363"/>
            <p14:sldId id="364"/>
            <p14:sldId id="333"/>
            <p14:sldId id="338"/>
            <p14:sldId id="339"/>
            <p14:sldId id="341"/>
            <p14:sldId id="340"/>
            <p14:sldId id="342"/>
            <p14:sldId id="359"/>
            <p14:sldId id="343"/>
            <p14:sldId id="344"/>
            <p14:sldId id="347"/>
            <p14:sldId id="346"/>
            <p14:sldId id="345"/>
            <p14:sldId id="335"/>
            <p14:sldId id="336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65"/>
            <p14:sldId id="366"/>
            <p14:sldId id="367"/>
            <p14:sldId id="368"/>
            <p14:sldId id="369"/>
            <p14:sldId id="370"/>
            <p14:sldId id="3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951">
          <p15:clr>
            <a:srgbClr val="A4A3A4"/>
          </p15:clr>
        </p15:guide>
        <p15:guide id="2" orient="horz" pos="377">
          <p15:clr>
            <a:srgbClr val="A4A3A4"/>
          </p15:clr>
        </p15:guide>
        <p15:guide id="3" pos="5471">
          <p15:clr>
            <a:srgbClr val="A4A3A4"/>
          </p15:clr>
        </p15:guide>
        <p15:guide id="4" pos="2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A9F1"/>
    <a:srgbClr val="003087"/>
    <a:srgbClr val="47B1E0"/>
    <a:srgbClr val="009CDE"/>
    <a:srgbClr val="99999A"/>
    <a:srgbClr val="77E0C1"/>
    <a:srgbClr val="B0008E"/>
    <a:srgbClr val="FF8F1C"/>
    <a:srgbClr val="00ACF5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 autoAdjust="0"/>
    <p:restoredTop sz="90176" autoAdjust="0"/>
  </p:normalViewPr>
  <p:slideViewPr>
    <p:cSldViewPr snapToObjects="1">
      <p:cViewPr varScale="1">
        <p:scale>
          <a:sx n="145" d="100"/>
          <a:sy n="145" d="100"/>
        </p:scale>
        <p:origin x="3496" y="192"/>
      </p:cViewPr>
      <p:guideLst>
        <p:guide orient="horz" pos="3951"/>
        <p:guide orient="horz" pos="377"/>
        <p:guide pos="5471"/>
        <p:guide pos="2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858BF-E995-6B4A-A066-18CA04BBA799}" type="datetimeFigureOut">
              <a:rPr lang="en-US" smtClean="0"/>
              <a:pPr/>
              <a:t>9/20/18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D647A9-C306-BB40-B7AB-6894368BB4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909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695E9-1DC5-9344-A1C3-9069609C108C}" type="datetimeFigureOut">
              <a:rPr lang="en-US" smtClean="0"/>
              <a:pPr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FF319C-988A-5846-9E9C-782AF28753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9164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FF319C-988A-5846-9E9C-782AF28753F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238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FF319C-988A-5846-9E9C-782AF28753F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01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FF319C-988A-5846-9E9C-782AF28753F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764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FF319C-988A-5846-9E9C-782AF28753F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13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FF319C-988A-5846-9E9C-782AF28753F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94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050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2814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4"/>
            <a:ext cx="3025775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" name="Group 13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77654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baseline="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 descr="Lady_taking_money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4"/>
          <a:stretch/>
        </p:blipFill>
        <p:spPr>
          <a:xfrm>
            <a:off x="4452776" y="0"/>
            <a:ext cx="4691224" cy="6234176"/>
          </a:xfrm>
          <a:prstGeom prst="rect">
            <a:avLst/>
          </a:prstGeom>
        </p:spPr>
      </p:pic>
      <p:sp>
        <p:nvSpPr>
          <p:cNvPr id="13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4"/>
            <a:ext cx="3025775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81834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Ribb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 userDrawn="1"/>
        </p:nvSpPr>
        <p:spPr>
          <a:xfrm>
            <a:off x="-458596" y="4246352"/>
            <a:ext cx="8497813" cy="1587024"/>
          </a:xfrm>
          <a:prstGeom prst="parallelogram">
            <a:avLst/>
          </a:pr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arallelogram 4"/>
          <p:cNvSpPr/>
          <p:nvPr userDrawn="1"/>
        </p:nvSpPr>
        <p:spPr>
          <a:xfrm>
            <a:off x="-458596" y="2263927"/>
            <a:ext cx="7408653" cy="1587024"/>
          </a:xfrm>
          <a:prstGeom prst="parallelogram">
            <a:avLst/>
          </a:prstGeom>
          <a:solidFill>
            <a:srgbClr val="009C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45"/>
          <p:cNvSpPr/>
          <p:nvPr userDrawn="1"/>
        </p:nvSpPr>
        <p:spPr>
          <a:xfrm flipV="1">
            <a:off x="2353345" y="4559499"/>
            <a:ext cx="0" cy="1054623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lIns="0" tIns="0" rIns="0" bIns="0"/>
          <a:lstStyle/>
          <a:p>
            <a:pPr>
              <a:defRPr sz="1200">
                <a:uFillTx/>
                <a:latin typeface="+mn-lt"/>
                <a:ea typeface="+mn-ea"/>
                <a:cs typeface="+mn-cs"/>
                <a:sym typeface="Helvetica"/>
              </a:defRPr>
            </a:pPr>
            <a:endParaRPr sz="120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7" name="Shape 145"/>
          <p:cNvSpPr/>
          <p:nvPr userDrawn="1"/>
        </p:nvSpPr>
        <p:spPr>
          <a:xfrm flipV="1">
            <a:off x="2353345" y="2519497"/>
            <a:ext cx="0" cy="1054623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lIns="0" tIns="0" rIns="0" bIns="0"/>
          <a:lstStyle/>
          <a:p>
            <a:pPr>
              <a:defRPr sz="1200">
                <a:uFillTx/>
                <a:latin typeface="+mn-lt"/>
                <a:ea typeface="+mn-ea"/>
                <a:cs typeface="+mn-cs"/>
                <a:sym typeface="Helvetica"/>
              </a:defRPr>
            </a:pPr>
            <a:endParaRPr sz="120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31381" y="2448129"/>
            <a:ext cx="1987004" cy="954107"/>
          </a:xfrm>
          <a:prstGeom prst="rect">
            <a:avLst/>
          </a:prstGeom>
        </p:spPr>
        <p:txBody>
          <a:bodyPr vert="horz" anchor="t" anchorCtr="1">
            <a:spAutoFit/>
          </a:bodyPr>
          <a:lstStyle>
            <a:lvl1pPr marL="0" indent="0">
              <a:spcBef>
                <a:spcPts val="0"/>
              </a:spcBef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31381" y="4445001"/>
            <a:ext cx="1987004" cy="954107"/>
          </a:xfrm>
          <a:prstGeom prst="rect">
            <a:avLst/>
          </a:prstGeom>
        </p:spPr>
        <p:txBody>
          <a:bodyPr vert="horz" anchor="t" anchorCtr="1">
            <a:spAutoFit/>
          </a:bodyPr>
          <a:lstStyle>
            <a:lvl1pPr marL="0" indent="0">
              <a:spcBef>
                <a:spcPts val="0"/>
              </a:spcBef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2509129" y="2420689"/>
            <a:ext cx="4244561" cy="1299583"/>
          </a:xfrm>
          <a:prstGeom prst="rect">
            <a:avLst/>
          </a:prstGeom>
        </p:spPr>
        <p:txBody>
          <a:bodyPr vert="horz" anchor="ctr" anchorCtr="0"/>
          <a:lstStyle>
            <a:lvl1pPr marL="0" indent="0" algn="l" defTabSz="457200" rtl="0" eaLnBrk="1" latinLnBrk="0" hangingPunct="1">
              <a:buNone/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0" algn="l" defTabSz="457200" rtl="0" eaLnBrk="1" latinLnBrk="0" hangingPunct="1">
              <a:defRPr lang="en-US" sz="1800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2509129" y="4388817"/>
            <a:ext cx="5417213" cy="1299583"/>
          </a:xfrm>
          <a:prstGeom prst="rect">
            <a:avLst/>
          </a:prstGeom>
        </p:spPr>
        <p:txBody>
          <a:bodyPr vert="horz" anchor="ctr" anchorCtr="0"/>
          <a:lstStyle>
            <a:lvl1pPr marL="0" indent="0" algn="l" defTabSz="457200" rtl="0" eaLnBrk="1" latinLnBrk="0" hangingPunct="1">
              <a:buNone/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0" algn="l" defTabSz="457200" rtl="0" eaLnBrk="1" latinLnBrk="0" hangingPunct="1">
              <a:defRPr lang="en-US" sz="1800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Group 24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6252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4"/>
            <a:ext cx="3025775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1828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5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3032" y="2108200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53032" y="3835401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53032" y="4294716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1211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5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3032" y="2108200"/>
            <a:ext cx="3533169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53032" y="3835401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53032" y="4294716"/>
            <a:ext cx="3533169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Blip>
                <a:blip r:embed="rId2"/>
              </a:buBlip>
              <a:defRPr lang="en-US" sz="12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2321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5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3032" y="2108200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53032" y="3835401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53032" y="4294716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640015" y="1648885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640015" y="2108200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4640015" y="3835401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640015" y="4294716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9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Group 19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63733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54692" y="1648885"/>
            <a:ext cx="4394200" cy="3304116"/>
          </a:xfrm>
          <a:prstGeom prst="rect">
            <a:avLst/>
          </a:prstGeom>
        </p:spPr>
        <p:txBody>
          <a:bodyPr vert="horz"/>
          <a:lstStyle>
            <a:lvl1pPr marL="342900" indent="-342900">
              <a:defRPr lang="en-US" sz="12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5613" indent="-171450">
              <a:defRPr sz="1100">
                <a:solidFill>
                  <a:srgbClr val="7F7F7F"/>
                </a:solidFill>
                <a:latin typeface="Arial"/>
                <a:cs typeface="Arial"/>
              </a:defRPr>
            </a:lvl2pPr>
            <a:lvl3pPr marL="573088" indent="-117475">
              <a:defRPr sz="1000">
                <a:solidFill>
                  <a:srgbClr val="7F7F7F"/>
                </a:solidFill>
                <a:latin typeface="Arial"/>
                <a:cs typeface="Arial"/>
              </a:defRPr>
            </a:lvl3pPr>
          </a:lstStyle>
          <a:p>
            <a:pPr marL="285750" lvl="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0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1411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>
          <a:xfrm>
            <a:off x="447676" y="1574285"/>
            <a:ext cx="2629717" cy="421319"/>
          </a:xfrm>
          <a:prstGeom prst="parallelogram">
            <a:avLst/>
          </a:pr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11" name="Parallelogram 10"/>
          <p:cNvSpPr/>
          <p:nvPr userDrawn="1"/>
        </p:nvSpPr>
        <p:spPr>
          <a:xfrm>
            <a:off x="3195638" y="1574285"/>
            <a:ext cx="2629717" cy="421319"/>
          </a:xfrm>
          <a:prstGeom prst="parallelogram">
            <a:avLst/>
          </a:pr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12" name="Parallelogram 11"/>
          <p:cNvSpPr/>
          <p:nvPr userDrawn="1"/>
        </p:nvSpPr>
        <p:spPr>
          <a:xfrm>
            <a:off x="5943601" y="1574285"/>
            <a:ext cx="2629717" cy="421319"/>
          </a:xfrm>
          <a:prstGeom prst="parallelogram">
            <a:avLst/>
          </a:pr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2006601"/>
            <a:ext cx="2651973" cy="406188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0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400" y="15742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271710" y="15742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020737" y="15742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195638" y="2156885"/>
            <a:ext cx="2547677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000" b="1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195638" y="2413000"/>
            <a:ext cx="2547677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0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1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6" name="Group 15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2934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53032" y="1295400"/>
            <a:ext cx="8231258" cy="4976284"/>
          </a:xfrm>
          <a:prstGeom prst="rect">
            <a:avLst/>
          </a:prstGeom>
        </p:spPr>
        <p:txBody>
          <a:bodyPr vert="horz"/>
          <a:lstStyle>
            <a:lvl1pPr marL="280988" indent="-280988">
              <a:buFont typeface="Arial"/>
              <a:buChar char="•"/>
              <a:defRPr sz="2200">
                <a:solidFill>
                  <a:srgbClr val="003087"/>
                </a:solidFill>
                <a:latin typeface="Arial"/>
                <a:cs typeface="Arial"/>
              </a:defRPr>
            </a:lvl1pPr>
            <a:lvl2pPr marL="512763" indent="-231775">
              <a:buFont typeface="Arial"/>
              <a:buChar char="•"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806450" indent="-293688">
              <a:buFont typeface="Arial"/>
              <a:buChar char="•"/>
              <a:defRPr sz="18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  </a:t>
            </a:r>
          </a:p>
          <a:p>
            <a:pPr lvl="1"/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" name="Group 13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0547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>
          <a:xfrm>
            <a:off x="424391" y="1505237"/>
            <a:ext cx="3377143" cy="317412"/>
          </a:xfrm>
          <a:prstGeom prst="parallelogram">
            <a:avLst/>
          </a:prstGeom>
          <a:solidFill>
            <a:srgbClr val="1E9E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6318796" y="2943213"/>
            <a:ext cx="1987004" cy="954107"/>
          </a:xfrm>
          <a:prstGeom prst="rect">
            <a:avLst/>
          </a:prstGeom>
        </p:spPr>
        <p:txBody>
          <a:bodyPr vert="horz" anchor="t" anchorCtr="1">
            <a:spAutoFit/>
          </a:bodyPr>
          <a:lstStyle>
            <a:lvl1pPr marL="0" indent="0">
              <a:spcBef>
                <a:spcPts val="0"/>
              </a:spcBef>
              <a:buNone/>
              <a:defRPr lang="en-US" sz="5600" b="1" kern="1200" dirty="0" smtClean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8796" y="1433630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53032" y="1822648"/>
            <a:ext cx="3533169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arallelogram 22"/>
          <p:cNvSpPr/>
          <p:nvPr userDrawn="1"/>
        </p:nvSpPr>
        <p:spPr>
          <a:xfrm>
            <a:off x="424391" y="3605773"/>
            <a:ext cx="3377143" cy="317412"/>
          </a:xfrm>
          <a:prstGeom prst="parallelogram">
            <a:avLst/>
          </a:prstGeom>
          <a:solidFill>
            <a:srgbClr val="1E9E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728796" y="3534166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53032" y="3923184"/>
            <a:ext cx="3533169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hevron 16"/>
          <p:cNvSpPr/>
          <p:nvPr userDrawn="1"/>
        </p:nvSpPr>
        <p:spPr>
          <a:xfrm>
            <a:off x="5334000" y="925104"/>
            <a:ext cx="609600" cy="5043897"/>
          </a:xfrm>
          <a:prstGeom prst="chevron">
            <a:avLst>
              <a:gd name="adj" fmla="val 89614"/>
            </a:avLst>
          </a:prstGeom>
          <a:solidFill>
            <a:srgbClr val="00308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8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5" name="Group 14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39535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5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53032" y="2108200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53032" y="3835401"/>
            <a:ext cx="3533169" cy="4593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="1">
                <a:solidFill>
                  <a:srgbClr val="009CDE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53032" y="4294716"/>
            <a:ext cx="3533169" cy="1524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arallelogram 14"/>
          <p:cNvSpPr>
            <a:spLocks noChangeAspect="1"/>
          </p:cNvSpPr>
          <p:nvPr userDrawn="1"/>
        </p:nvSpPr>
        <p:spPr>
          <a:xfrm>
            <a:off x="5643036" y="1485255"/>
            <a:ext cx="2823633" cy="2491444"/>
          </a:xfrm>
          <a:prstGeom prst="parallelogram">
            <a:avLst>
              <a:gd name="adj" fmla="val 18333"/>
            </a:avLst>
          </a:prstGeom>
          <a:solidFill>
            <a:srgbClr val="FF8F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dirty="0">
              <a:latin typeface="Arial"/>
              <a:cs typeface="Arial"/>
            </a:endParaRPr>
          </a:p>
        </p:txBody>
      </p:sp>
      <p:sp>
        <p:nvSpPr>
          <p:cNvPr id="16" name="Parallelogram 15"/>
          <p:cNvSpPr>
            <a:spLocks noChangeAspect="1"/>
          </p:cNvSpPr>
          <p:nvPr userDrawn="1"/>
        </p:nvSpPr>
        <p:spPr>
          <a:xfrm>
            <a:off x="4211885" y="2431532"/>
            <a:ext cx="2963898" cy="2243667"/>
          </a:xfrm>
          <a:prstGeom prst="parallelogram">
            <a:avLst>
              <a:gd name="adj" fmla="val 19972"/>
            </a:avLst>
          </a:prstGeom>
          <a:solidFill>
            <a:srgbClr val="009C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dirty="0">
              <a:latin typeface="Arial"/>
              <a:cs typeface="Arial"/>
            </a:endParaRPr>
          </a:p>
        </p:txBody>
      </p:sp>
      <p:sp>
        <p:nvSpPr>
          <p:cNvPr id="17" name="Parallelogram 16"/>
          <p:cNvSpPr>
            <a:spLocks noChangeAspect="1"/>
          </p:cNvSpPr>
          <p:nvPr userDrawn="1"/>
        </p:nvSpPr>
        <p:spPr>
          <a:xfrm>
            <a:off x="5490636" y="3034655"/>
            <a:ext cx="2878665" cy="2654947"/>
          </a:xfrm>
          <a:prstGeom prst="parallelogram">
            <a:avLst>
              <a:gd name="adj" fmla="val 19972"/>
            </a:avLst>
          </a:prstGeom>
          <a:solidFill>
            <a:srgbClr val="B0008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endParaRPr lang="en-US" sz="1400" dirty="0">
              <a:latin typeface="Arial"/>
              <a:cs typeface="Arial"/>
            </a:endParaRP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497921" y="262903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076476" y="1618001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733723" y="5153942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 sz="14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1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2" name="Group 21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05656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Non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arallelogram 9"/>
          <p:cNvSpPr/>
          <p:nvPr userDrawn="1"/>
        </p:nvSpPr>
        <p:spPr>
          <a:xfrm>
            <a:off x="447676" y="1843117"/>
            <a:ext cx="2629717" cy="981587"/>
          </a:xfrm>
          <a:prstGeom prst="parallelogram">
            <a:avLst/>
          </a:prstGeom>
          <a:solidFill>
            <a:srgbClr val="1E9E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arallelogram 10"/>
          <p:cNvSpPr/>
          <p:nvPr userDrawn="1"/>
        </p:nvSpPr>
        <p:spPr>
          <a:xfrm>
            <a:off x="5707110" y="1847949"/>
            <a:ext cx="2629717" cy="981587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arallelogram 14"/>
          <p:cNvSpPr/>
          <p:nvPr userDrawn="1"/>
        </p:nvSpPr>
        <p:spPr>
          <a:xfrm>
            <a:off x="3077393" y="1843117"/>
            <a:ext cx="2629717" cy="981587"/>
          </a:xfrm>
          <a:prstGeom prst="parallelogram">
            <a:avLst/>
          </a:prstGeom>
          <a:solidFill>
            <a:srgbClr val="89CAB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3400" y="2108201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175253" y="2108201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779595" y="2108201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50851" y="31242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076628" y="31242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5702405" y="31242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16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221617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Non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arallelogram 16"/>
          <p:cNvSpPr/>
          <p:nvPr userDrawn="1"/>
        </p:nvSpPr>
        <p:spPr>
          <a:xfrm>
            <a:off x="577517" y="4061232"/>
            <a:ext cx="2629717" cy="981587"/>
          </a:xfrm>
          <a:prstGeom prst="parallelogram">
            <a:avLst/>
          </a:prstGeom>
          <a:solidFill>
            <a:srgbClr val="1E9E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arallelogram 17"/>
          <p:cNvSpPr/>
          <p:nvPr userDrawn="1"/>
        </p:nvSpPr>
        <p:spPr>
          <a:xfrm>
            <a:off x="5836951" y="4066064"/>
            <a:ext cx="2629717" cy="981587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arallelogram 18"/>
          <p:cNvSpPr/>
          <p:nvPr userDrawn="1"/>
        </p:nvSpPr>
        <p:spPr>
          <a:xfrm>
            <a:off x="3207234" y="4061232"/>
            <a:ext cx="2629717" cy="981587"/>
          </a:xfrm>
          <a:prstGeom prst="parallelogram">
            <a:avLst/>
          </a:prstGeom>
          <a:solidFill>
            <a:srgbClr val="89CAB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56572" y="43174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286289" y="43174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3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914696" y="4317485"/>
            <a:ext cx="2471604" cy="432316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770011" y="17018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3395788" y="17018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021565" y="1701800"/>
            <a:ext cx="2444750" cy="1524000"/>
          </a:xfrm>
          <a:prstGeom prst="rect">
            <a:avLst/>
          </a:prstGeom>
        </p:spPr>
        <p:txBody>
          <a:bodyPr vert="horz"/>
          <a:lstStyle>
            <a:lvl1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" descr="pp_h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" name="Group 19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55414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Non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2" y="1648884"/>
            <a:ext cx="3025775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800601" y="1648884"/>
            <a:ext cx="3025775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98267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Non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003087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1" y="1648884"/>
            <a:ext cx="8332182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7F7F7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6237732" y="6403401"/>
            <a:ext cx="2296668" cy="302199"/>
            <a:chOff x="4800600" y="6373284"/>
            <a:chExt cx="2296668" cy="30219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58907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7018337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81001" y="2514600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4887547" y="6385568"/>
            <a:ext cx="2275253" cy="302199"/>
            <a:chOff x="4735147" y="6385568"/>
            <a:chExt cx="2275253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23630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Slide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4800600" y="6385568"/>
            <a:ext cx="2275253" cy="302199"/>
            <a:chOff x="4735147" y="6385568"/>
            <a:chExt cx="2275253" cy="30219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0679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eneral Slide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2666303"/>
            <a:ext cx="7809325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0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52006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Blue Background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53031" y="1648884"/>
            <a:ext cx="8332182" cy="4622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>
                <a:latin typeface="Arial"/>
                <a:cs typeface="Arial"/>
              </a:defRPr>
            </a:lvl2pPr>
            <a:lvl3pPr marL="914400" indent="0">
              <a:buNone/>
              <a:defRPr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2799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shap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02"/>
          <a:stretch/>
        </p:blipFill>
        <p:spPr>
          <a:xfrm flipH="1" flipV="1">
            <a:off x="7103530" y="0"/>
            <a:ext cx="2040471" cy="6858000"/>
          </a:xfrm>
          <a:prstGeom prst="rect">
            <a:avLst/>
          </a:prstGeom>
        </p:spPr>
      </p:pic>
      <p:sp>
        <p:nvSpPr>
          <p:cNvPr id="6" name="AutoShape 1"/>
          <p:cNvSpPr>
            <a:spLocks/>
          </p:cNvSpPr>
          <p:nvPr userDrawn="1"/>
        </p:nvSpPr>
        <p:spPr bwMode="auto">
          <a:xfrm>
            <a:off x="449263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© 2016 PayPal Inc. All rights reserved.</a:t>
            </a:r>
            <a:r>
              <a:rPr lang="en-US" sz="700" b="0" i="0" baseline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 Confidential and proprietary</a:t>
            </a:r>
            <a:r>
              <a:rPr lang="en-US" sz="700" b="0" i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.</a:t>
            </a:r>
            <a:endParaRPr lang="en-US" sz="700" b="0" i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0" name="Picture 9" descr="pp_v_color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258" y="5316152"/>
            <a:ext cx="1159404" cy="1143683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4735147" y="6385568"/>
            <a:ext cx="2275253" cy="302199"/>
            <a:chOff x="4735147" y="6385568"/>
            <a:chExt cx="2275253" cy="30219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11253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 Blue Background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/>
          <p:cNvSpPr/>
          <p:nvPr userDrawn="1"/>
        </p:nvSpPr>
        <p:spPr>
          <a:xfrm>
            <a:off x="-458596" y="4246352"/>
            <a:ext cx="8497813" cy="1587024"/>
          </a:xfrm>
          <a:prstGeom prst="parallelogram">
            <a:avLst/>
          </a:prstGeom>
          <a:solidFill>
            <a:srgbClr val="B0008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Parallelogram 9"/>
          <p:cNvSpPr/>
          <p:nvPr userDrawn="1"/>
        </p:nvSpPr>
        <p:spPr>
          <a:xfrm>
            <a:off x="-458596" y="2263927"/>
            <a:ext cx="7408653" cy="1587024"/>
          </a:xfrm>
          <a:prstGeom prst="parallelogram">
            <a:avLst/>
          </a:prstGeom>
          <a:solidFill>
            <a:srgbClr val="009C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hape 145"/>
          <p:cNvSpPr/>
          <p:nvPr userDrawn="1"/>
        </p:nvSpPr>
        <p:spPr>
          <a:xfrm flipV="1">
            <a:off x="2353345" y="4559499"/>
            <a:ext cx="0" cy="1054623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lIns="0" tIns="0" rIns="0" bIns="0"/>
          <a:lstStyle/>
          <a:p>
            <a:pPr>
              <a:defRPr sz="1200">
                <a:uFillTx/>
                <a:latin typeface="+mn-lt"/>
                <a:ea typeface="+mn-ea"/>
                <a:cs typeface="+mn-cs"/>
                <a:sym typeface="Helvetica"/>
              </a:defRPr>
            </a:pPr>
            <a:endParaRPr sz="120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2" name="Shape 145"/>
          <p:cNvSpPr/>
          <p:nvPr userDrawn="1"/>
        </p:nvSpPr>
        <p:spPr>
          <a:xfrm flipV="1">
            <a:off x="2353345" y="2519497"/>
            <a:ext cx="0" cy="1054623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lIns="0" tIns="0" rIns="0" bIns="0"/>
          <a:lstStyle/>
          <a:p>
            <a:pPr>
              <a:defRPr sz="1200">
                <a:uFillTx/>
                <a:latin typeface="+mn-lt"/>
                <a:ea typeface="+mn-ea"/>
                <a:cs typeface="+mn-cs"/>
                <a:sym typeface="Helvetica"/>
              </a:defRPr>
            </a:pPr>
            <a:endParaRPr sz="1200">
              <a:latin typeface="+mn-lt"/>
              <a:ea typeface="+mn-ea"/>
              <a:cs typeface="+mn-cs"/>
              <a:sym typeface="Helvetica"/>
            </a:endParaRP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331381" y="2448129"/>
            <a:ext cx="1987004" cy="954107"/>
          </a:xfrm>
          <a:prstGeom prst="rect">
            <a:avLst/>
          </a:prstGeom>
        </p:spPr>
        <p:txBody>
          <a:bodyPr vert="horz" anchor="t" anchorCtr="1">
            <a:spAutoFit/>
          </a:bodyPr>
          <a:lstStyle>
            <a:lvl1pPr marL="0" indent="0">
              <a:spcBef>
                <a:spcPts val="0"/>
              </a:spcBef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331381" y="4445001"/>
            <a:ext cx="1987004" cy="954107"/>
          </a:xfrm>
          <a:prstGeom prst="rect">
            <a:avLst/>
          </a:prstGeom>
        </p:spPr>
        <p:txBody>
          <a:bodyPr vert="horz" anchor="t" anchorCtr="1">
            <a:spAutoFit/>
          </a:bodyPr>
          <a:lstStyle>
            <a:lvl1pPr marL="0" indent="0">
              <a:spcBef>
                <a:spcPts val="0"/>
              </a:spcBef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>
              <a:buNone/>
              <a:defRPr lang="en-US" sz="5600" b="1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2509129" y="2420689"/>
            <a:ext cx="4244561" cy="1299583"/>
          </a:xfrm>
          <a:prstGeom prst="rect">
            <a:avLst/>
          </a:prstGeom>
        </p:spPr>
        <p:txBody>
          <a:bodyPr vert="horz" anchor="ctr" anchorCtr="0"/>
          <a:lstStyle>
            <a:lvl1pPr marL="0" indent="0" algn="l" defTabSz="457200" rtl="0" eaLnBrk="1" latinLnBrk="0" hangingPunct="1">
              <a:buNone/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0" algn="l" defTabSz="457200" rtl="0" eaLnBrk="1" latinLnBrk="0" hangingPunct="1">
              <a:defRPr lang="en-US" sz="1800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2509129" y="4388817"/>
            <a:ext cx="5417213" cy="1299583"/>
          </a:xfrm>
          <a:prstGeom prst="rect">
            <a:avLst/>
          </a:prstGeom>
        </p:spPr>
        <p:txBody>
          <a:bodyPr vert="horz" anchor="ctr" anchorCtr="0"/>
          <a:lstStyle>
            <a:lvl1pPr marL="0" indent="0" algn="l" defTabSz="457200" rtl="0" eaLnBrk="1" latinLnBrk="0" hangingPunct="1">
              <a:buNone/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2pPr>
            <a:lvl3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3pPr>
            <a:lvl4pPr marL="0" algn="l" defTabSz="457200" rtl="0" eaLnBrk="1" latinLnBrk="0" hangingPunct="1">
              <a:defRPr lang="en-US" sz="180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4pPr>
            <a:lvl5pPr marL="0" algn="l" defTabSz="457200" rtl="0" eaLnBrk="1" latinLnBrk="0" hangingPunct="1">
              <a:defRPr lang="en-US" sz="1800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19" name="Group 18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90429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ackground with bulleted text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7675" y="1490134"/>
            <a:ext cx="3424238" cy="3522133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lang="en-US" sz="16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  <a:lvl2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Blip>
                <a:blip r:embed="rId2"/>
              </a:buBlip>
              <a:defRPr lang="en-US" sz="120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endParaRPr lang="en-US" dirty="0"/>
          </a:p>
        </p:txBody>
      </p:sp>
      <p:sp>
        <p:nvSpPr>
          <p:cNvPr id="10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</a:t>
            </a:r>
            <a:r>
              <a:rPr lang="en-US" sz="700" b="0" i="0" kern="1200" baseline="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 descr="pp_h_1C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93037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 Blue Background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9"/>
          <p:cNvSpPr/>
          <p:nvPr userDrawn="1"/>
        </p:nvSpPr>
        <p:spPr>
          <a:xfrm>
            <a:off x="577517" y="3079645"/>
            <a:ext cx="2629717" cy="981587"/>
          </a:xfrm>
          <a:prstGeom prst="parallelogram">
            <a:avLst/>
          </a:prstGeom>
          <a:solidFill>
            <a:srgbClr val="009C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CDE"/>
              </a:solidFill>
            </a:endParaRPr>
          </a:p>
        </p:txBody>
      </p:sp>
      <p:sp>
        <p:nvSpPr>
          <p:cNvPr id="11" name="Parallelogram 10"/>
          <p:cNvSpPr/>
          <p:nvPr userDrawn="1"/>
        </p:nvSpPr>
        <p:spPr>
          <a:xfrm>
            <a:off x="5836951" y="3084477"/>
            <a:ext cx="2629717" cy="981587"/>
          </a:xfrm>
          <a:prstGeom prst="parallelogram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/>
          <p:cNvSpPr/>
          <p:nvPr userDrawn="1"/>
        </p:nvSpPr>
        <p:spPr>
          <a:xfrm>
            <a:off x="3207234" y="3079645"/>
            <a:ext cx="2629717" cy="981587"/>
          </a:xfrm>
          <a:prstGeom prst="parallelogram">
            <a:avLst/>
          </a:prstGeom>
          <a:solidFill>
            <a:srgbClr val="77E0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77517" y="4314049"/>
            <a:ext cx="2495526" cy="130906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indent="0" algn="l" defTabSz="4572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lang="en-US" sz="14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  <a:lvl2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  <a:lvl3pPr marL="342900" indent="-115888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1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3pPr>
            <a:lvl4pPr marL="1714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2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4pPr>
            <a:lvl5pPr marL="5143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Wingdings" charset="2"/>
              <a:buChar char="§"/>
              <a:defRPr lang="en-US" sz="10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5pPr>
          </a:lstStyle>
          <a:p>
            <a:pPr lvl="1"/>
            <a:endParaRPr 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152550" y="4314049"/>
            <a:ext cx="2495526" cy="130906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indent="0" algn="l" defTabSz="4572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lang="en-US" sz="14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  <a:lvl2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  <a:lvl3pPr marL="342900" indent="-115888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1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3pPr>
            <a:lvl4pPr marL="1714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2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4pPr>
            <a:lvl5pPr marL="5143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Wingdings" charset="2"/>
              <a:buChar char="§"/>
              <a:defRPr lang="en-US" sz="10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5pPr>
          </a:lstStyle>
          <a:p>
            <a:pPr lvl="1"/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5791200" y="4314049"/>
            <a:ext cx="2495526" cy="1309068"/>
          </a:xfrm>
          <a:prstGeom prst="rect">
            <a:avLst/>
          </a:prstGeom>
          <a:ln>
            <a:noFill/>
          </a:ln>
        </p:spPr>
        <p:txBody>
          <a:bodyPr vert="horz"/>
          <a:lstStyle>
            <a:lvl1pPr marL="0" indent="0" algn="l" defTabSz="4572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lang="en-US" sz="14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  <a:lvl2pPr marL="285750" indent="-285750" algn="l" defTabSz="457200" rtl="0" eaLnBrk="1" latinLnBrk="0" hangingPunct="1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Font typeface="Arial"/>
              <a:buBlip>
                <a:blip r:embed="rId2"/>
              </a:buBlip>
              <a:defRPr lang="en-US" sz="120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2pPr>
            <a:lvl3pPr marL="342900" indent="-115888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1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3pPr>
            <a:lvl4pPr marL="1714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Arial"/>
              <a:buChar char="•"/>
              <a:defRPr lang="en-US" sz="1200" kern="1200" dirty="0" smtClean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4pPr>
            <a:lvl5pPr marL="514350" indent="-171450" algn="l" defTabSz="457200" rtl="0" eaLnBrk="1" latinLnBrk="0" hangingPunct="1">
              <a:lnSpc>
                <a:spcPct val="130000"/>
              </a:lnSpc>
              <a:spcBef>
                <a:spcPct val="0"/>
              </a:spcBef>
              <a:buFont typeface="Wingdings" charset="2"/>
              <a:buChar char="§"/>
              <a:defRPr lang="en-US" sz="1000" kern="1200" dirty="0">
                <a:solidFill>
                  <a:schemeClr val="bg1">
                    <a:lumMod val="50000"/>
                  </a:schemeClr>
                </a:solidFill>
                <a:latin typeface="Arial"/>
                <a:ea typeface="+mj-ea"/>
                <a:cs typeface="Arial"/>
              </a:defRPr>
            </a:lvl5pPr>
          </a:lstStyle>
          <a:p>
            <a:pPr lvl="1"/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657022" y="3296299"/>
            <a:ext cx="2495528" cy="629468"/>
          </a:xfrm>
          <a:prstGeom prst="rect">
            <a:avLst/>
          </a:prstGeom>
        </p:spPr>
        <p:txBody>
          <a:bodyPr vert="horz" lIns="0"/>
          <a:lstStyle>
            <a:lvl1pPr marL="0" indent="0" algn="ctr">
              <a:buNone/>
              <a:defRPr sz="1800" b="1" i="0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3295672" y="3296299"/>
            <a:ext cx="2495528" cy="629468"/>
          </a:xfrm>
          <a:prstGeom prst="rect">
            <a:avLst/>
          </a:prstGeom>
        </p:spPr>
        <p:txBody>
          <a:bodyPr vert="horz" lIns="0"/>
          <a:lstStyle>
            <a:lvl1pPr marL="0" indent="0" algn="ctr">
              <a:buNone/>
              <a:defRPr sz="1800" b="1" i="0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5971139" y="3296299"/>
            <a:ext cx="2495528" cy="629468"/>
          </a:xfrm>
          <a:prstGeom prst="rect">
            <a:avLst/>
          </a:prstGeom>
        </p:spPr>
        <p:txBody>
          <a:bodyPr vert="horz" lIns="0"/>
          <a:lstStyle>
            <a:lvl1pPr marL="0" indent="0" algn="ctr">
              <a:buNone/>
              <a:defRPr sz="1800" b="1" i="0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2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6" name="Picture 15" descr="pp_h_1C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23" name="Group 22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8814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Blue Background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51346" y="1868070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51346" y="3058103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FF8F1C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51346" y="4221307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B0008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636592" y="2197273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636592" y="3387306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FF8F1C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1636592" y="4550510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B0008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115554" y="1868070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77E0C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115554" y="3058103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D9D9D9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5115554" y="4221307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FFFFFF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400800" y="2197273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77E0C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lv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Font typeface="Arial"/>
              <a:buNone/>
            </a:pPr>
            <a:r>
              <a:rPr lang="en-US" dirty="0"/>
              <a:t>Click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400800" y="3387306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D9D9D9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400800" y="4550510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FFFFFF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31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30" name="Picture 29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32" name="Group 31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42827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 Blue Background">
    <p:bg>
      <p:bgPr>
        <a:solidFill>
          <a:srgbClr val="0030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509370" y="869038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5477980" y="1939729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FF8F1C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503700" y="3046389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B0008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833381" y="862878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009CD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6833381" y="1947526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FF8F1C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833381" y="2969334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B0008E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472310" y="4155023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77E0C1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5472310" y="5269141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1" kern="1200" dirty="0" smtClean="0">
                <a:solidFill>
                  <a:srgbClr val="D9D9D9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6833381" y="4078326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77E0C1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lv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Font typeface="Arial"/>
              <a:buNone/>
            </a:pPr>
            <a:r>
              <a:rPr lang="en-US" dirty="0"/>
              <a:t>Click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6833381" y="5105255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200" b="0" kern="1200" dirty="0" smtClean="0">
                <a:solidFill>
                  <a:srgbClr val="D9D9D9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40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362625" y="2457389"/>
            <a:ext cx="3578590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9600" b="1" kern="1200" dirty="0" smtClean="0">
                <a:solidFill>
                  <a:srgbClr val="FFFFFF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41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491597" y="3895798"/>
            <a:ext cx="1622118" cy="637111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1800" b="0" kern="1200" dirty="0" smtClean="0">
                <a:solidFill>
                  <a:srgbClr val="FFFFFF"/>
                </a:solidFill>
                <a:latin typeface="Arial"/>
                <a:ea typeface="+mj-ea"/>
                <a:cs typeface="Arial"/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29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3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54690" y="328420"/>
            <a:ext cx="8229600" cy="591593"/>
          </a:xfrm>
          <a:prstGeom prst="rect">
            <a:avLst/>
          </a:prstGeom>
        </p:spPr>
        <p:txBody>
          <a:bodyPr vert="horz"/>
          <a:lstStyle>
            <a:lvl1pPr algn="l">
              <a:defRPr lang="en-US" sz="2400" b="1" kern="1200" dirty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4"/>
          </p:nvPr>
        </p:nvSpPr>
        <p:spPr>
          <a:xfrm>
            <a:off x="354693" y="813705"/>
            <a:ext cx="3121025" cy="83608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lang="en-US" sz="1600" b="0" kern="1200" dirty="0" smtClean="0">
                <a:solidFill>
                  <a:srgbClr val="FFFFFF"/>
                </a:solidFill>
                <a:latin typeface="Arial"/>
                <a:ea typeface="+mn-ea"/>
                <a:cs typeface="Arial"/>
              </a:defRPr>
            </a:lvl1pPr>
            <a:lvl2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3pPr>
            <a:lvl4pPr>
              <a:defRPr lang="en-US" sz="1600" b="0" kern="1200" dirty="0" smtClean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4pPr>
            <a:lvl5pPr>
              <a:defRPr lang="en-US" sz="1600" b="0" kern="1200" dirty="0">
                <a:solidFill>
                  <a:srgbClr val="009CDE"/>
                </a:solidFill>
                <a:latin typeface="Arial"/>
                <a:ea typeface="+mn-ea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6" name="Picture 25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30" name="Group 29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9089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Slide">
    <p:bg>
      <p:bgPr>
        <a:solidFill>
          <a:srgbClr val="009C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2666303"/>
            <a:ext cx="7809325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0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AutoShape 1"/>
          <p:cNvSpPr>
            <a:spLocks/>
          </p:cNvSpPr>
          <p:nvPr userDrawn="1"/>
        </p:nvSpPr>
        <p:spPr bwMode="auto">
          <a:xfrm>
            <a:off x="1205374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chemeClr val="bg1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chemeClr val="bg1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pp_h_1C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64" y="6429475"/>
            <a:ext cx="668061" cy="162062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6259147" y="6385568"/>
            <a:ext cx="2275253" cy="302199"/>
            <a:chOff x="4735147" y="6385568"/>
            <a:chExt cx="2275253" cy="30219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23169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rgbClr val="99999A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pic>
        <p:nvPicPr>
          <p:cNvPr id="5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5"/>
          <p:cNvGrpSpPr/>
          <p:nvPr userDrawn="1"/>
        </p:nvGrpSpPr>
        <p:grpSpPr>
          <a:xfrm>
            <a:off x="6237732" y="6373284"/>
            <a:ext cx="2296668" cy="302199"/>
            <a:chOff x="4800600" y="6373284"/>
            <a:chExt cx="2296668" cy="30219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698530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47413" cy="533400"/>
          </a:xfrm>
          <a:prstGeom prst="rect">
            <a:avLst/>
          </a:prstGeom>
        </p:spPr>
        <p:txBody>
          <a:bodyPr lIns="0" rIns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19201"/>
            <a:ext cx="8247412" cy="4924425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 marL="571500" indent="-228600">
              <a:defRPr/>
            </a:lvl2pPr>
            <a:lvl3pPr marL="800100" indent="-228600">
              <a:defRPr/>
            </a:lvl3pPr>
            <a:lvl4pPr marL="1028700" indent="-280988">
              <a:defRPr/>
            </a:lvl4pPr>
            <a:lvl5pPr marL="1257300" indent="-2286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7895063" y="6553200"/>
            <a:ext cx="906037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0D854ACF-EFF3-42D3-AB5F-408268493A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79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">
    <p:bg>
      <p:bgPr>
        <a:solidFill>
          <a:srgbClr val="009C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shape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02"/>
          <a:stretch/>
        </p:blipFill>
        <p:spPr>
          <a:xfrm flipH="1" flipV="1">
            <a:off x="7103530" y="0"/>
            <a:ext cx="2040471" cy="6858000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FFFFFF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FFFFFF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AutoShape 1"/>
          <p:cNvSpPr>
            <a:spLocks/>
          </p:cNvSpPr>
          <p:nvPr userDrawn="1"/>
        </p:nvSpPr>
        <p:spPr bwMode="auto">
          <a:xfrm>
            <a:off x="449263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© 2016 PayPal Inc. All rights reserved.</a:t>
            </a:r>
            <a:r>
              <a:rPr lang="en-US" sz="700" b="0" i="0" baseline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 Confidential and proprietary</a:t>
            </a:r>
            <a:r>
              <a:rPr lang="en-US" sz="700" b="0" i="0" dirty="0">
                <a:solidFill>
                  <a:srgbClr val="FFFFFF"/>
                </a:solidFill>
                <a:latin typeface="Arial"/>
                <a:cs typeface="Arial"/>
                <a:sym typeface="Futura Std Book" charset="0"/>
              </a:rPr>
              <a:t>.</a:t>
            </a:r>
            <a:endParaRPr lang="en-US" sz="700" b="0" i="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10" name="Picture 9" descr="pp_v_color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258" y="5316152"/>
            <a:ext cx="1159404" cy="1143683"/>
          </a:xfrm>
          <a:prstGeom prst="rect">
            <a:avLst/>
          </a:prstGeom>
        </p:spPr>
      </p:pic>
      <p:grpSp>
        <p:nvGrpSpPr>
          <p:cNvPr id="6" name="Group 5"/>
          <p:cNvGrpSpPr/>
          <p:nvPr userDrawn="1"/>
        </p:nvGrpSpPr>
        <p:grpSpPr>
          <a:xfrm>
            <a:off x="4735147" y="6385568"/>
            <a:ext cx="2275253" cy="302199"/>
            <a:chOff x="4735147" y="6385568"/>
            <a:chExt cx="2275253" cy="30219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35147" y="6397345"/>
              <a:ext cx="282993" cy="272589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4980677" y="6385568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bg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1854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009CD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Group 7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5562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50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B0008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535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77E0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795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"/>
          <p:cNvSpPr/>
          <p:nvPr userDrawn="1"/>
        </p:nvSpPr>
        <p:spPr>
          <a:xfrm>
            <a:off x="7112002" y="0"/>
            <a:ext cx="2031999" cy="6858000"/>
          </a:xfrm>
          <a:custGeom>
            <a:avLst/>
            <a:gdLst>
              <a:gd name="connsiteX0" fmla="*/ 0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0 w 2031999"/>
              <a:gd name="connsiteY4" fmla="*/ 0 h 5143500"/>
              <a:gd name="connsiteX0" fmla="*/ 1073727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73727 w 2031999"/>
              <a:gd name="connsiteY4" fmla="*/ 0 h 5143500"/>
              <a:gd name="connsiteX0" fmla="*/ 1362363 w 2031999"/>
              <a:gd name="connsiteY0" fmla="*/ 0 h 5149273"/>
              <a:gd name="connsiteX1" fmla="*/ 2031999 w 2031999"/>
              <a:gd name="connsiteY1" fmla="*/ 5773 h 5149273"/>
              <a:gd name="connsiteX2" fmla="*/ 2031999 w 2031999"/>
              <a:gd name="connsiteY2" fmla="*/ 5149273 h 5149273"/>
              <a:gd name="connsiteX3" fmla="*/ 0 w 2031999"/>
              <a:gd name="connsiteY3" fmla="*/ 5149273 h 5149273"/>
              <a:gd name="connsiteX4" fmla="*/ 1362363 w 2031999"/>
              <a:gd name="connsiteY4" fmla="*/ 0 h 5149273"/>
              <a:gd name="connsiteX0" fmla="*/ 1067954 w 2031999"/>
              <a:gd name="connsiteY0" fmla="*/ 0 h 5143500"/>
              <a:gd name="connsiteX1" fmla="*/ 2031999 w 2031999"/>
              <a:gd name="connsiteY1" fmla="*/ 0 h 5143500"/>
              <a:gd name="connsiteX2" fmla="*/ 2031999 w 2031999"/>
              <a:gd name="connsiteY2" fmla="*/ 5143500 h 5143500"/>
              <a:gd name="connsiteX3" fmla="*/ 0 w 2031999"/>
              <a:gd name="connsiteY3" fmla="*/ 5143500 h 5143500"/>
              <a:gd name="connsiteX4" fmla="*/ 1067954 w 2031999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999" h="5143500">
                <a:moveTo>
                  <a:pt x="1067954" y="0"/>
                </a:moveTo>
                <a:lnTo>
                  <a:pt x="2031999" y="0"/>
                </a:lnTo>
                <a:lnTo>
                  <a:pt x="2031999" y="5143500"/>
                </a:lnTo>
                <a:lnTo>
                  <a:pt x="0" y="5143500"/>
                </a:lnTo>
                <a:lnTo>
                  <a:pt x="1067954" y="0"/>
                </a:lnTo>
                <a:close/>
              </a:path>
            </a:pathLst>
          </a:custGeom>
          <a:solidFill>
            <a:srgbClr val="FF8F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latin typeface="Arial"/>
              <a:cs typeface="Arial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264" y="1740488"/>
            <a:ext cx="5348313" cy="2808429"/>
          </a:xfrm>
          <a:prstGeom prst="rect">
            <a:avLst/>
          </a:prstGeom>
        </p:spPr>
        <p:txBody>
          <a:bodyPr vert="horz" lIns="0"/>
          <a:lstStyle>
            <a:lvl1pPr marL="0" indent="0">
              <a:buNone/>
              <a:defRPr sz="3600" b="1" i="1">
                <a:solidFill>
                  <a:srgbClr val="003087"/>
                </a:solidFill>
                <a:latin typeface="Arial"/>
                <a:cs typeface="Arial"/>
              </a:defRPr>
            </a:lvl1pPr>
            <a:lvl2pPr marL="0" indent="0">
              <a:buNone/>
              <a:defRPr sz="2000">
                <a:solidFill>
                  <a:srgbClr val="003087"/>
                </a:solidFill>
                <a:latin typeface="Arial"/>
                <a:cs typeface="Arial"/>
              </a:defRPr>
            </a:lvl2pPr>
            <a:lvl3pPr marL="0" indent="0">
              <a:buNone/>
              <a:defRPr sz="1200">
                <a:solidFill>
                  <a:srgbClr val="003087"/>
                </a:solidFill>
                <a:latin typeface="Arial"/>
                <a:cs typeface="Arial"/>
              </a:defRPr>
            </a:lvl3pPr>
            <a:lvl4pPr marL="1371600" indent="0">
              <a:buNone/>
              <a:defRPr>
                <a:latin typeface="Arial"/>
                <a:cs typeface="Arial"/>
              </a:defRPr>
            </a:lvl4pPr>
            <a:lvl5pPr marL="1828800" indent="0"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AutoShape 1"/>
          <p:cNvSpPr>
            <a:spLocks/>
          </p:cNvSpPr>
          <p:nvPr userDrawn="1"/>
        </p:nvSpPr>
        <p:spPr bwMode="auto">
          <a:xfrm>
            <a:off x="1204029" y="6468470"/>
            <a:ext cx="3619500" cy="220133"/>
          </a:xfrm>
          <a:custGeom>
            <a:avLst/>
            <a:gdLst>
              <a:gd name="T0" fmla="*/ 1809750 w 21600"/>
              <a:gd name="T1" fmla="*/ 82550 h 21600"/>
              <a:gd name="T2" fmla="*/ 1809750 w 21600"/>
              <a:gd name="T3" fmla="*/ 82550 h 21600"/>
              <a:gd name="T4" fmla="*/ 1809750 w 21600"/>
              <a:gd name="T5" fmla="*/ 82550 h 21600"/>
              <a:gd name="T6" fmla="*/ 1809750 w 21600"/>
              <a:gd name="T7" fmla="*/ 825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© 2016 PayPal Inc. All rights reserved. Confidential and proprietary.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  <a:p>
            <a:pPr defTabSz="457200">
              <a:lnSpc>
                <a:spcPct val="100000"/>
              </a:lnSpc>
              <a:defRPr/>
            </a:pPr>
            <a:r>
              <a:rPr lang="en-US" sz="700" b="0" i="0" kern="1200" dirty="0">
                <a:solidFill>
                  <a:srgbClr val="A7A8A9"/>
                </a:solidFill>
                <a:latin typeface="Arial"/>
                <a:ea typeface="+mn-ea"/>
                <a:cs typeface="Arial"/>
                <a:sym typeface="Futura Std Book" charset="0"/>
              </a:rPr>
              <a:t> </a:t>
            </a:r>
            <a:endParaRPr lang="en-US" sz="700" b="0" i="0" kern="1200" dirty="0">
              <a:solidFill>
                <a:srgbClr val="A7A8A9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32973" y="6373284"/>
            <a:ext cx="3386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392A089F-6FA7-E74D-8B91-14056D11BB2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1" descr="pp_h_rg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4" y="6428204"/>
            <a:ext cx="668061" cy="1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 userDrawn="1"/>
        </p:nvGrpSpPr>
        <p:grpSpPr>
          <a:xfrm>
            <a:off x="4800600" y="6373284"/>
            <a:ext cx="2296668" cy="302199"/>
            <a:chOff x="4800600" y="6373284"/>
            <a:chExt cx="2296668" cy="302199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0600" y="6402440"/>
              <a:ext cx="283464" cy="273043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5067545" y="6373284"/>
              <a:ext cx="2029723" cy="302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Arial"/>
                  <a:cs typeface="Arial"/>
                </a:rPr>
                <a:t>Global Technology Education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5816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43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89" r:id="rId2"/>
    <p:sldLayoutId id="2147483656" r:id="rId3"/>
    <p:sldLayoutId id="2147483666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55" r:id="rId10"/>
    <p:sldLayoutId id="2147483667" r:id="rId11"/>
    <p:sldLayoutId id="2147483674" r:id="rId12"/>
    <p:sldLayoutId id="2147483671" r:id="rId13"/>
    <p:sldLayoutId id="2147483668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88" r:id="rId23"/>
    <p:sldLayoutId id="2147483673" r:id="rId24"/>
    <p:sldLayoutId id="2147483672" r:id="rId25"/>
    <p:sldLayoutId id="2147483650" r:id="rId26"/>
    <p:sldLayoutId id="2147483657" r:id="rId27"/>
    <p:sldLayoutId id="2147483665" r:id="rId28"/>
    <p:sldLayoutId id="2147483670" r:id="rId29"/>
    <p:sldLayoutId id="2147483679" r:id="rId30"/>
    <p:sldLayoutId id="2147483677" r:id="rId31"/>
    <p:sldLayoutId id="2147483676" r:id="rId32"/>
    <p:sldLayoutId id="2147483675" r:id="rId33"/>
    <p:sldLayoutId id="2147483678" r:id="rId34"/>
    <p:sldLayoutId id="2147483649" r:id="rId35"/>
    <p:sldLayoutId id="2147483669" r:id="rId36"/>
    <p:sldLayoutId id="2147483690" r:id="rId3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emf"/><Relationship Id="rId4" Type="http://schemas.openxmlformats.org/officeDocument/2006/relationships/image" Target="../media/image1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Developing Kafka </a:t>
            </a:r>
            <a:r>
              <a:rPr lang="en-US"/>
              <a:t>Applications – Producer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977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Card Transaction Scenario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Suppose you have an online store where the following happens:</a:t>
            </a:r>
          </a:p>
          <a:p>
            <a:pPr lvl="1"/>
            <a:r>
              <a:rPr lang="en-US" dirty="0"/>
              <a:t>The first system sends each transaction to Kafka immediately when a payment is made</a:t>
            </a:r>
          </a:p>
          <a:p>
            <a:pPr lvl="1"/>
            <a:r>
              <a:rPr lang="en-US" dirty="0"/>
              <a:t>Another system sends an approval/denial message to Kafka for the credit card after analyzing the request for fraud, suspicious behavior, etc.</a:t>
            </a:r>
          </a:p>
          <a:p>
            <a:pPr lvl="1"/>
            <a:r>
              <a:rPr lang="en-US" dirty="0"/>
              <a:t>A third application reads both transaction and approval status and stores them in a database for later analysis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858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Requirements for Credit Card Transactions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What is important for Kafka in the previous example?</a:t>
            </a:r>
          </a:p>
          <a:p>
            <a:pPr lvl="1"/>
            <a:r>
              <a:rPr lang="en-US" dirty="0"/>
              <a:t>Never lose a single message</a:t>
            </a:r>
          </a:p>
          <a:p>
            <a:pPr lvl="1"/>
            <a:r>
              <a:rPr lang="en-US" dirty="0"/>
              <a:t>No duplicate messages</a:t>
            </a:r>
          </a:p>
          <a:p>
            <a:pPr lvl="1"/>
            <a:r>
              <a:rPr lang="en-US" dirty="0"/>
              <a:t>Latency should be low but up to 0.5 seconds can be tolerated</a:t>
            </a:r>
          </a:p>
          <a:p>
            <a:pPr lvl="1"/>
            <a:r>
              <a:rPr lang="en-US" dirty="0"/>
              <a:t>Throughput should be high – expect to process up to a million messages per second</a:t>
            </a:r>
          </a:p>
        </p:txBody>
      </p:sp>
    </p:spTree>
    <p:extLst>
      <p:ext uri="{BB962C8B-B14F-4D97-AF65-F5344CB8AC3E}">
        <p14:creationId xmlns:p14="http://schemas.microsoft.com/office/powerpoint/2010/main" val="2534859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Storing Click Information From a Website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Consider an entirely different use case of storing click information from a website to track user behavior</a:t>
            </a:r>
          </a:p>
          <a:p>
            <a:endParaRPr lang="en-US" dirty="0"/>
          </a:p>
          <a:p>
            <a:r>
              <a:rPr lang="en-US" dirty="0"/>
              <a:t>What are the Kafka requirements?</a:t>
            </a:r>
          </a:p>
          <a:p>
            <a:pPr lvl="1"/>
            <a:r>
              <a:rPr lang="en-US" dirty="0"/>
              <a:t>Some message loss a few duplicates can be tolerated</a:t>
            </a:r>
          </a:p>
          <a:p>
            <a:pPr lvl="1"/>
            <a:r>
              <a:rPr lang="en-US" dirty="0"/>
              <a:t>Latency can be high as long as it does not impact user experience</a:t>
            </a:r>
          </a:p>
          <a:p>
            <a:pPr lvl="1"/>
            <a:r>
              <a:rPr lang="en-US" dirty="0"/>
              <a:t>Throughput depends on the website traffic</a:t>
            </a:r>
          </a:p>
        </p:txBody>
      </p:sp>
    </p:spTree>
    <p:extLst>
      <p:ext uri="{BB962C8B-B14F-4D97-AF65-F5344CB8AC3E}">
        <p14:creationId xmlns:p14="http://schemas.microsoft.com/office/powerpoint/2010/main" val="3790979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Different use case requirements will influence the way the producer API is used to write messages to Kafka and its configuration</a:t>
            </a:r>
          </a:p>
          <a:p>
            <a:r>
              <a:rPr lang="en-US" dirty="0"/>
              <a:t>Three primary ways of sending messages</a:t>
            </a:r>
          </a:p>
          <a:p>
            <a:pPr lvl="1"/>
            <a:r>
              <a:rPr lang="en-US" dirty="0"/>
              <a:t>Fire-and-forget – send a message and don't really care if it arrived successfully or not. Most of the time it will arrive successfully but it's possible that some messages will get lost</a:t>
            </a:r>
          </a:p>
          <a:p>
            <a:pPr lvl="1"/>
            <a:r>
              <a:rPr lang="en-US" dirty="0"/>
              <a:t>Synchronous send – message is sent and a </a:t>
            </a:r>
            <a:r>
              <a:rPr lang="en-US" sz="1800" dirty="0">
                <a:latin typeface="Monaco"/>
                <a:cs typeface="Monaco"/>
              </a:rPr>
              <a:t>Future</a:t>
            </a:r>
            <a:r>
              <a:rPr lang="en-US" dirty="0"/>
              <a:t> object is returned which can be used to see if the </a:t>
            </a:r>
            <a:r>
              <a:rPr lang="en-US" sz="1800" dirty="0">
                <a:latin typeface="Monaco"/>
                <a:cs typeface="Monaco"/>
              </a:rPr>
              <a:t>send()</a:t>
            </a:r>
            <a:r>
              <a:rPr lang="en-US" dirty="0"/>
              <a:t> was successful</a:t>
            </a:r>
          </a:p>
          <a:p>
            <a:pPr lvl="1"/>
            <a:r>
              <a:rPr lang="en-US" dirty="0"/>
              <a:t>Asynchronous send – the </a:t>
            </a:r>
            <a:r>
              <a:rPr lang="en-US" sz="1800" dirty="0">
                <a:latin typeface="Monaco"/>
                <a:cs typeface="Monaco"/>
              </a:rPr>
              <a:t>send()</a:t>
            </a:r>
            <a:r>
              <a:rPr lang="en-US" dirty="0"/>
              <a:t> method has a callback function which is triggered when a response is received from the Kafka broker</a:t>
            </a:r>
          </a:p>
        </p:txBody>
      </p:sp>
    </p:spTree>
    <p:extLst>
      <p:ext uri="{BB962C8B-B14F-4D97-AF65-F5344CB8AC3E}">
        <p14:creationId xmlns:p14="http://schemas.microsoft.com/office/powerpoint/2010/main" val="1243953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 of Messages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ack</a:t>
            </a:r>
            <a:r>
              <a:rPr lang="en-US" dirty="0"/>
              <a:t> (0)</a:t>
            </a:r>
          </a:p>
          <a:p>
            <a:pPr lvl="1"/>
            <a:r>
              <a:rPr lang="en-US" dirty="0"/>
              <a:t>Kafka will most likely receive the message</a:t>
            </a:r>
          </a:p>
          <a:p>
            <a:pPr lvl="1"/>
            <a:r>
              <a:rPr lang="en-US" dirty="0"/>
              <a:t>Producer will not wait for any reply from the broker before assuming the message was sent successfully</a:t>
            </a:r>
          </a:p>
          <a:p>
            <a:pPr lvl="1"/>
            <a:r>
              <a:rPr lang="en-US" dirty="0"/>
              <a:t>If something goes wrong, producer will not know and message is lost</a:t>
            </a:r>
          </a:p>
          <a:p>
            <a:pPr lvl="1"/>
            <a:r>
              <a:rPr lang="en-US" dirty="0"/>
              <a:t>Because producer is not waiting for a response, high throughput can be achieved</a:t>
            </a:r>
          </a:p>
          <a:p>
            <a:r>
              <a:rPr lang="en-US" dirty="0" err="1"/>
              <a:t>Ack</a:t>
            </a:r>
            <a:r>
              <a:rPr lang="en-US" dirty="0"/>
              <a:t> from N replicas (1..N)</a:t>
            </a:r>
          </a:p>
          <a:p>
            <a:pPr lvl="1"/>
            <a:r>
              <a:rPr lang="en-US" dirty="0"/>
              <a:t>A message is not considered consumed by the Kafka cluster unless N replicas holding the message has </a:t>
            </a:r>
            <a:r>
              <a:rPr lang="en-US" dirty="0" err="1"/>
              <a:t>acknowled</a:t>
            </a:r>
            <a:endParaRPr lang="en-US" dirty="0"/>
          </a:p>
          <a:p>
            <a:r>
              <a:rPr lang="en-US" dirty="0" err="1"/>
              <a:t>Ack</a:t>
            </a:r>
            <a:r>
              <a:rPr lang="en-US" dirty="0"/>
              <a:t> from all replicas (-1)</a:t>
            </a:r>
          </a:p>
          <a:p>
            <a:pPr lvl="1"/>
            <a:r>
              <a:rPr lang="en-US" dirty="0"/>
              <a:t>Every replica must acknowledge the message</a:t>
            </a:r>
          </a:p>
        </p:txBody>
      </p:sp>
    </p:spTree>
    <p:extLst>
      <p:ext uri="{BB962C8B-B14F-4D97-AF65-F5344CB8AC3E}">
        <p14:creationId xmlns:p14="http://schemas.microsoft.com/office/powerpoint/2010/main" val="1214011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 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4" name="Picture 3" descr="Producer Overview - Pag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73" y="912138"/>
            <a:ext cx="7924800" cy="546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75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Serialization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0988" lvl="1" indent="-280988"/>
            <a:r>
              <a:rPr lang="en-US" sz="2200" dirty="0"/>
              <a:t>Kafka brokers receive byte arrays for keys and values of messages</a:t>
            </a:r>
          </a:p>
          <a:p>
            <a:r>
              <a:rPr lang="en-US" dirty="0"/>
              <a:t>The Kafka Producer interface allows any Java object as the key and value via parameterized types</a:t>
            </a:r>
          </a:p>
          <a:p>
            <a:r>
              <a:rPr lang="en-US" dirty="0"/>
              <a:t>This makes for very readable code but the Producer needs to know how to convert these objects to byte arrays!</a:t>
            </a:r>
          </a:p>
          <a:p>
            <a:endParaRPr lang="en-US" dirty="0"/>
          </a:p>
          <a:p>
            <a:r>
              <a:rPr lang="en-US" dirty="0"/>
              <a:t>Kafka includes a </a:t>
            </a:r>
            <a:r>
              <a:rPr lang="en-US" sz="2000" dirty="0" err="1">
                <a:latin typeface="Monaco"/>
                <a:cs typeface="Monaco"/>
              </a:rPr>
              <a:t>org.apache.kafka.common.serialization.Serializer</a:t>
            </a:r>
            <a:r>
              <a:rPr lang="en-US" dirty="0"/>
              <a:t> interface that the Producer uses to serialize the object to byte array </a:t>
            </a:r>
          </a:p>
        </p:txBody>
      </p:sp>
    </p:spTree>
    <p:extLst>
      <p:ext uri="{BB962C8B-B14F-4D97-AF65-F5344CB8AC3E}">
        <p14:creationId xmlns:p14="http://schemas.microsoft.com/office/powerpoint/2010/main" val="3460598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</a:t>
            </a:r>
            <a:r>
              <a:rPr lang="en-US" dirty="0" err="1"/>
              <a:t>Serializers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Kafka includes </a:t>
            </a:r>
            <a:r>
              <a:rPr lang="en-US" sz="2000" dirty="0" err="1">
                <a:latin typeface="Monaco"/>
                <a:cs typeface="Monaco"/>
              </a:rPr>
              <a:t>ByteArraySerializer</a:t>
            </a:r>
            <a:r>
              <a:rPr lang="en-US" dirty="0"/>
              <a:t>, </a:t>
            </a:r>
            <a:r>
              <a:rPr lang="en-US" sz="2000" dirty="0" err="1">
                <a:latin typeface="Monaco"/>
                <a:cs typeface="Monaco"/>
              </a:rPr>
              <a:t>StringSerializer</a:t>
            </a:r>
            <a:r>
              <a:rPr lang="en-US" dirty="0"/>
              <a:t>, and </a:t>
            </a:r>
            <a:r>
              <a:rPr lang="en-US" sz="2000" dirty="0" err="1">
                <a:latin typeface="Monaco"/>
                <a:cs typeface="Monaco"/>
              </a:rPr>
              <a:t>IntegerSerializer</a:t>
            </a:r>
            <a:r>
              <a:rPr lang="en-US" dirty="0"/>
              <a:t> for common types</a:t>
            </a:r>
          </a:p>
          <a:p>
            <a:endParaRPr lang="en-US" dirty="0"/>
          </a:p>
          <a:p>
            <a:r>
              <a:rPr lang="en-US" dirty="0"/>
              <a:t>Using these built-in </a:t>
            </a:r>
            <a:r>
              <a:rPr lang="en-US" dirty="0" err="1"/>
              <a:t>serializers</a:t>
            </a:r>
            <a:r>
              <a:rPr lang="en-US" dirty="0"/>
              <a:t> is fine for simple values but eventually you will want to be able to serialize more generic types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577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</a:t>
            </a:r>
            <a:r>
              <a:rPr lang="en-US" dirty="0" err="1"/>
              <a:t>Serializers</a:t>
            </a:r>
            <a:r>
              <a:rPr lang="en-US" dirty="0"/>
              <a:t> or Library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Eventually your application will probably need to send more complicated objects than Integers and Strings</a:t>
            </a:r>
          </a:p>
          <a:p>
            <a:endParaRPr lang="en-US" dirty="0"/>
          </a:p>
          <a:p>
            <a:r>
              <a:rPr lang="en-US" dirty="0"/>
              <a:t>Custom </a:t>
            </a:r>
            <a:r>
              <a:rPr lang="en-US" dirty="0" err="1"/>
              <a:t>serializers</a:t>
            </a:r>
            <a:endParaRPr lang="en-US" dirty="0"/>
          </a:p>
          <a:p>
            <a:pPr lvl="1"/>
            <a:r>
              <a:rPr lang="en-US" dirty="0"/>
              <a:t>Can be hard to manage changes to </a:t>
            </a:r>
            <a:r>
              <a:rPr lang="en-US" dirty="0" err="1"/>
              <a:t>serializer</a:t>
            </a:r>
            <a:r>
              <a:rPr lang="en-US" dirty="0"/>
              <a:t> classes if new properties need to be added later</a:t>
            </a:r>
          </a:p>
          <a:p>
            <a:pPr lvl="1"/>
            <a:r>
              <a:rPr lang="en-US" dirty="0"/>
              <a:t>Debugging </a:t>
            </a:r>
            <a:r>
              <a:rPr lang="en-US" dirty="0" err="1"/>
              <a:t>serializer</a:t>
            </a:r>
            <a:r>
              <a:rPr lang="en-US" dirty="0"/>
              <a:t> issues is tedious (comparing byte arrays)</a:t>
            </a:r>
          </a:p>
          <a:p>
            <a:r>
              <a:rPr lang="en-US" dirty="0"/>
              <a:t>Apache Avro, Thrift, </a:t>
            </a:r>
            <a:r>
              <a:rPr lang="en-US" dirty="0" err="1"/>
              <a:t>Protobuf</a:t>
            </a:r>
            <a:r>
              <a:rPr lang="en-US" dirty="0"/>
              <a:t> are all well maintained serialization libraries that will solve many of the issues you will face writing a custom </a:t>
            </a:r>
            <a:r>
              <a:rPr lang="en-US" dirty="0" err="1"/>
              <a:t>serializer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Use a serialization library unless you have a good reason not to!</a:t>
            </a:r>
          </a:p>
        </p:txBody>
      </p:sp>
    </p:spTree>
    <p:extLst>
      <p:ext uri="{BB962C8B-B14F-4D97-AF65-F5344CB8AC3E}">
        <p14:creationId xmlns:p14="http://schemas.microsoft.com/office/powerpoint/2010/main" val="3793007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Kafka Producer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Constructing a Kafka producer requires 3 mandatory properties</a:t>
            </a:r>
          </a:p>
          <a:p>
            <a:pPr lvl="1"/>
            <a:r>
              <a:rPr lang="en-US" sz="1800" dirty="0" err="1">
                <a:latin typeface="Monaco"/>
                <a:cs typeface="Monaco"/>
              </a:rPr>
              <a:t>bootstrap.servers</a:t>
            </a:r>
            <a:r>
              <a:rPr lang="en-US" dirty="0"/>
              <a:t> – list of </a:t>
            </a:r>
            <a:r>
              <a:rPr lang="en-US" sz="1800" dirty="0" err="1">
                <a:latin typeface="Monaco"/>
                <a:cs typeface="Monaco"/>
              </a:rPr>
              <a:t>host:port</a:t>
            </a:r>
            <a:r>
              <a:rPr lang="en-US" dirty="0"/>
              <a:t> pairs of Kafka brokers. This doesn't have to include all brokers in the cluster as the producer will query about additional brokers. It is recommended to include at least 2 in case one broker goes down</a:t>
            </a:r>
          </a:p>
          <a:p>
            <a:pPr lvl="1"/>
            <a:r>
              <a:rPr lang="en-US" sz="1800" dirty="0" err="1">
                <a:latin typeface="Monaco"/>
                <a:cs typeface="Monaco"/>
              </a:rPr>
              <a:t>key.serializer</a:t>
            </a:r>
            <a:r>
              <a:rPr lang="en-US" dirty="0"/>
              <a:t> – should be set to a class that implements the </a:t>
            </a:r>
            <a:r>
              <a:rPr lang="en-US" sz="1800" dirty="0" err="1">
                <a:latin typeface="Monaco"/>
                <a:cs typeface="Monaco"/>
              </a:rPr>
              <a:t>Serializer</a:t>
            </a:r>
            <a:r>
              <a:rPr lang="en-US" dirty="0"/>
              <a:t> interface that will be used to serialize </a:t>
            </a:r>
            <a:r>
              <a:rPr lang="en-US" b="1" dirty="0"/>
              <a:t>keys</a:t>
            </a:r>
          </a:p>
          <a:p>
            <a:pPr lvl="1"/>
            <a:r>
              <a:rPr lang="en-US" sz="1800" dirty="0" err="1">
                <a:latin typeface="Monaco"/>
                <a:cs typeface="Monaco"/>
              </a:rPr>
              <a:t>value.serializer</a:t>
            </a:r>
            <a:r>
              <a:rPr lang="en-US" sz="1800" dirty="0">
                <a:latin typeface="Monaco"/>
                <a:cs typeface="Monaco"/>
              </a:rPr>
              <a:t> </a:t>
            </a:r>
            <a:r>
              <a:rPr lang="en-US" dirty="0"/>
              <a:t>- should be set to a class that implements the </a:t>
            </a:r>
            <a:r>
              <a:rPr lang="en-US" sz="1600" dirty="0" err="1">
                <a:latin typeface="Monaco"/>
                <a:cs typeface="Monaco"/>
              </a:rPr>
              <a:t>Serializer</a:t>
            </a:r>
            <a:r>
              <a:rPr lang="en-US" dirty="0"/>
              <a:t> interface that will be used to serialize </a:t>
            </a:r>
            <a:r>
              <a:rPr lang="en-US" b="1" dirty="0"/>
              <a:t>values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59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Producer?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53032" y="4419600"/>
            <a:ext cx="8231258" cy="1852084"/>
          </a:xfrm>
        </p:spPr>
        <p:txBody>
          <a:bodyPr/>
          <a:lstStyle/>
          <a:p>
            <a:r>
              <a:rPr lang="en-US" dirty="0"/>
              <a:t>Producers produces the data sent to the Kafka clusters</a:t>
            </a:r>
          </a:p>
          <a:p>
            <a:pPr lvl="1"/>
            <a:r>
              <a:rPr lang="en-US" dirty="0"/>
              <a:t>Sent via topics</a:t>
            </a:r>
          </a:p>
          <a:p>
            <a:pPr lvl="1"/>
            <a:r>
              <a:rPr lang="en-US" dirty="0"/>
              <a:t>Directly involved in load-balancing</a:t>
            </a:r>
          </a:p>
          <a:p>
            <a:pPr lvl="1"/>
            <a:r>
              <a:rPr lang="en-US" dirty="0"/>
              <a:t>Controls the resiliency of messages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47800"/>
            <a:ext cx="1536700" cy="1816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456" y="1534390"/>
            <a:ext cx="1239864" cy="80126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76800" y="1021613"/>
            <a:ext cx="4114800" cy="271218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9590" y="1477484"/>
            <a:ext cx="3314700" cy="1742342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2819400" y="2590800"/>
            <a:ext cx="1828800" cy="457200"/>
          </a:xfrm>
          <a:prstGeom prst="rightArrow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3032" y="3269286"/>
            <a:ext cx="2362200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  <a:buBlip>
                <a:blip r:embed="rId5"/>
              </a:buBlip>
            </a:pPr>
            <a:r>
              <a:rPr lang="en-US" sz="2400">
                <a:solidFill>
                  <a:srgbClr val="7F7F7F"/>
                </a:solidFill>
                <a:latin typeface="Arial"/>
                <a:cs typeface="Arial"/>
              </a:rPr>
              <a:t>Producer</a:t>
            </a:r>
            <a:endParaRPr lang="en-US" sz="2400" dirty="0" err="1">
              <a:solidFill>
                <a:srgbClr val="7F7F7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686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Partitioning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Kafka messages are key-value pairs</a:t>
            </a:r>
          </a:p>
          <a:p>
            <a:r>
              <a:rPr lang="en-US" dirty="0"/>
              <a:t>Keys serve two purposes</a:t>
            </a:r>
          </a:p>
          <a:p>
            <a:pPr lvl="1"/>
            <a:r>
              <a:rPr lang="en-US" dirty="0"/>
              <a:t>Additional information that gets stored with the message</a:t>
            </a:r>
          </a:p>
          <a:p>
            <a:pPr lvl="1"/>
            <a:r>
              <a:rPr lang="en-US" dirty="0"/>
              <a:t>Used to decide which one of the topic partitions the message will be written to</a:t>
            </a:r>
          </a:p>
          <a:p>
            <a:pPr lvl="1"/>
            <a:endParaRPr lang="en-US" dirty="0"/>
          </a:p>
          <a:p>
            <a:r>
              <a:rPr lang="en-US" dirty="0"/>
              <a:t>All messages with the same key go to the same partition</a:t>
            </a:r>
          </a:p>
          <a:p>
            <a:endParaRPr lang="en-US" dirty="0"/>
          </a:p>
          <a:p>
            <a:r>
              <a:rPr lang="en-US" dirty="0"/>
              <a:t>If a key is not specified, it will be set to </a:t>
            </a:r>
            <a:r>
              <a:rPr lang="en-US" sz="2000" dirty="0">
                <a:latin typeface="Monaco"/>
                <a:cs typeface="Monaco"/>
              </a:rPr>
              <a:t>null</a:t>
            </a:r>
          </a:p>
          <a:p>
            <a:pPr lvl="1"/>
            <a:r>
              <a:rPr lang="en-US" dirty="0"/>
              <a:t>If this occurs, the record will be sent to an available topic partition at random </a:t>
            </a:r>
          </a:p>
        </p:txBody>
      </p:sp>
    </p:spTree>
    <p:extLst>
      <p:ext uri="{BB962C8B-B14F-4D97-AF65-F5344CB8AC3E}">
        <p14:creationId xmlns:p14="http://schemas.microsoft.com/office/powerpoint/2010/main" val="472017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 Configuration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There are many optional configuration parameters besides the three required (</a:t>
            </a:r>
            <a:r>
              <a:rPr lang="en-US" sz="2000" dirty="0" err="1">
                <a:latin typeface="Monaco"/>
                <a:cs typeface="Monaco"/>
              </a:rPr>
              <a:t>bootstrap.servers</a:t>
            </a:r>
            <a:r>
              <a:rPr lang="en-US" sz="2000" dirty="0">
                <a:latin typeface="Monaco"/>
                <a:cs typeface="Monaco"/>
              </a:rPr>
              <a:t>, </a:t>
            </a:r>
            <a:r>
              <a:rPr lang="en-US" sz="2000" dirty="0" err="1">
                <a:latin typeface="Monaco"/>
                <a:cs typeface="Monaco"/>
              </a:rPr>
              <a:t>key.serializer</a:t>
            </a:r>
            <a:r>
              <a:rPr lang="en-US" sz="2000" dirty="0">
                <a:latin typeface="Monaco"/>
                <a:cs typeface="Monaco"/>
              </a:rPr>
              <a:t>, </a:t>
            </a:r>
            <a:r>
              <a:rPr lang="en-US" sz="2000" dirty="0" err="1">
                <a:latin typeface="Monaco"/>
                <a:cs typeface="Monaco"/>
              </a:rPr>
              <a:t>value.serializer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Most are fine to leave at default but a few can greatly affect performance</a:t>
            </a:r>
          </a:p>
        </p:txBody>
      </p:sp>
    </p:spTree>
    <p:extLst>
      <p:ext uri="{BB962C8B-B14F-4D97-AF65-F5344CB8AC3E}">
        <p14:creationId xmlns:p14="http://schemas.microsoft.com/office/powerpoint/2010/main" val="1983403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acks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Controls how many partition replicas must receive the record before the producer can consider the write successful</a:t>
            </a:r>
          </a:p>
          <a:p>
            <a:r>
              <a:rPr lang="en-US" dirty="0"/>
              <a:t>We discussed this earlier</a:t>
            </a:r>
          </a:p>
          <a:p>
            <a:r>
              <a:rPr lang="en-US" dirty="0"/>
              <a:t>Possible values:</a:t>
            </a:r>
          </a:p>
          <a:p>
            <a:pPr lvl="1"/>
            <a:r>
              <a:rPr lang="en-US" dirty="0"/>
              <a:t>0 </a:t>
            </a:r>
            <a:r>
              <a:rPr lang="en-US" dirty="0">
                <a:sym typeface="Wingdings"/>
              </a:rPr>
              <a:t> No </a:t>
            </a:r>
            <a:r>
              <a:rPr lang="en-US" dirty="0" err="1">
                <a:sym typeface="Wingdings"/>
              </a:rPr>
              <a:t>acks</a:t>
            </a:r>
            <a:endParaRPr lang="en-US" dirty="0">
              <a:sym typeface="Wingdings"/>
            </a:endParaRPr>
          </a:p>
          <a:p>
            <a:pPr lvl="1"/>
            <a:r>
              <a:rPr lang="en-US" dirty="0">
                <a:sym typeface="Wingdings"/>
              </a:rPr>
              <a:t>1..N  N replicas must acknowledge</a:t>
            </a:r>
          </a:p>
          <a:p>
            <a:pPr lvl="1"/>
            <a:r>
              <a:rPr lang="en-US" dirty="0">
                <a:sym typeface="Wingdings"/>
              </a:rPr>
              <a:t>-1  All replicas must acknowledge</a:t>
            </a:r>
            <a:endParaRPr lang="en-US" dirty="0"/>
          </a:p>
          <a:p>
            <a:pPr marL="280988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8291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buffer.memory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Sets amount of memory the producer will use to buffer messages waiting to be sent to brokers</a:t>
            </a:r>
          </a:p>
        </p:txBody>
      </p:sp>
    </p:spTree>
    <p:extLst>
      <p:ext uri="{BB962C8B-B14F-4D97-AF65-F5344CB8AC3E}">
        <p14:creationId xmlns:p14="http://schemas.microsoft.com/office/powerpoint/2010/main" val="26317025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compression.type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By default, messages are sent uncompressed</a:t>
            </a:r>
          </a:p>
          <a:p>
            <a:endParaRPr lang="en-US" dirty="0"/>
          </a:p>
          <a:p>
            <a:r>
              <a:rPr lang="en-US" dirty="0"/>
              <a:t>This parameter can be one of </a:t>
            </a:r>
            <a:r>
              <a:rPr lang="en-US" sz="2000" dirty="0" err="1">
                <a:latin typeface="Monaco"/>
                <a:cs typeface="Monaco"/>
              </a:rPr>
              <a:t>gzip</a:t>
            </a:r>
            <a:r>
              <a:rPr lang="en-US" dirty="0"/>
              <a:t>, </a:t>
            </a:r>
            <a:r>
              <a:rPr lang="en-US" sz="2000" dirty="0">
                <a:latin typeface="Monaco"/>
                <a:cs typeface="Monaco"/>
              </a:rPr>
              <a:t>snappy</a:t>
            </a:r>
            <a:r>
              <a:rPr lang="en-US" dirty="0"/>
              <a:t>, or </a:t>
            </a:r>
            <a:r>
              <a:rPr lang="en-US" sz="2000" dirty="0">
                <a:latin typeface="Monaco"/>
                <a:cs typeface="Monaco"/>
              </a:rPr>
              <a:t>lz4</a:t>
            </a:r>
            <a:r>
              <a:rPr lang="en-US" dirty="0"/>
              <a:t> to compress messages before sending to the brokers</a:t>
            </a:r>
          </a:p>
          <a:p>
            <a:endParaRPr lang="en-US" dirty="0"/>
          </a:p>
          <a:p>
            <a:r>
              <a:rPr lang="en-US" dirty="0"/>
              <a:t>Enabling compression reduces network utilization</a:t>
            </a:r>
          </a:p>
        </p:txBody>
      </p:sp>
    </p:spTree>
    <p:extLst>
      <p:ext uri="{BB962C8B-B14F-4D97-AF65-F5344CB8AC3E}">
        <p14:creationId xmlns:p14="http://schemas.microsoft.com/office/powerpoint/2010/main" val="27404157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If a producer receives an error message from the server, the value of </a:t>
            </a:r>
            <a:r>
              <a:rPr lang="en-US" sz="2000" dirty="0">
                <a:latin typeface="Monaco"/>
                <a:cs typeface="Monaco"/>
              </a:rPr>
              <a:t>retries</a:t>
            </a:r>
            <a:r>
              <a:rPr lang="en-US" dirty="0"/>
              <a:t> will control how many times the producer attempts to send the message again</a:t>
            </a:r>
          </a:p>
          <a:p>
            <a:endParaRPr lang="en-US" dirty="0"/>
          </a:p>
          <a:p>
            <a:r>
              <a:rPr lang="en-US" dirty="0"/>
              <a:t>After the number of retries is exceeded, an error is returned to the client</a:t>
            </a:r>
          </a:p>
        </p:txBody>
      </p:sp>
    </p:spTree>
    <p:extLst>
      <p:ext uri="{BB962C8B-B14F-4D97-AF65-F5344CB8AC3E}">
        <p14:creationId xmlns:p14="http://schemas.microsoft.com/office/powerpoint/2010/main" val="3156307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batch.size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When multiple records are sent to the same partition, the producer batches them together</a:t>
            </a:r>
          </a:p>
          <a:p>
            <a:endParaRPr lang="en-US" dirty="0"/>
          </a:p>
          <a:p>
            <a:r>
              <a:rPr lang="en-US" sz="2000" dirty="0" err="1">
                <a:latin typeface="Monaco"/>
                <a:cs typeface="Monaco"/>
              </a:rPr>
              <a:t>batch.size</a:t>
            </a:r>
            <a:r>
              <a:rPr lang="en-US" dirty="0"/>
              <a:t> controls the amount of memory in bytes that will be used for each batch</a:t>
            </a:r>
          </a:p>
          <a:p>
            <a:endParaRPr lang="en-US" dirty="0"/>
          </a:p>
          <a:p>
            <a:r>
              <a:rPr lang="en-US" dirty="0"/>
              <a:t>When the batch is full, all messages in the batch will be sent</a:t>
            </a:r>
          </a:p>
          <a:p>
            <a:endParaRPr lang="en-US" b="1" dirty="0"/>
          </a:p>
          <a:p>
            <a:r>
              <a:rPr lang="en-US" b="1" dirty="0"/>
              <a:t>Producer does not necessarily wait for a batch to be full before sending!</a:t>
            </a:r>
          </a:p>
        </p:txBody>
      </p:sp>
    </p:spTree>
    <p:extLst>
      <p:ext uri="{BB962C8B-B14F-4D97-AF65-F5344CB8AC3E}">
        <p14:creationId xmlns:p14="http://schemas.microsoft.com/office/powerpoint/2010/main" val="34578003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linger.ms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Controls amount of time to wait before sending the current batch of messages</a:t>
            </a:r>
          </a:p>
          <a:p>
            <a:endParaRPr lang="en-US"/>
          </a:p>
          <a:p>
            <a:r>
              <a:rPr lang="en-US"/>
              <a:t>The </a:t>
            </a:r>
            <a:r>
              <a:rPr lang="en-US" dirty="0"/>
              <a:t>producer sends a batch of messages either when the current batch is full </a:t>
            </a:r>
            <a:r>
              <a:rPr lang="en-US" b="1" dirty="0"/>
              <a:t>or</a:t>
            </a:r>
            <a:r>
              <a:rPr lang="en-US" dirty="0"/>
              <a:t> when </a:t>
            </a:r>
            <a:r>
              <a:rPr lang="en-US" sz="2000" dirty="0" err="1">
                <a:latin typeface="Monaco"/>
                <a:cs typeface="Monaco"/>
              </a:rPr>
              <a:t>linger.ms</a:t>
            </a:r>
            <a:r>
              <a:rPr lang="en-US" dirty="0"/>
              <a:t> limit is reached</a:t>
            </a:r>
          </a:p>
          <a:p>
            <a:endParaRPr lang="en-US" dirty="0"/>
          </a:p>
          <a:p>
            <a:r>
              <a:rPr lang="en-US" dirty="0"/>
              <a:t>By default, producer sends messages as soon as the sender thread is available</a:t>
            </a:r>
          </a:p>
          <a:p>
            <a:endParaRPr lang="en-US" dirty="0"/>
          </a:p>
          <a:p>
            <a:r>
              <a:rPr lang="en-US" dirty="0"/>
              <a:t>By setting </a:t>
            </a:r>
            <a:r>
              <a:rPr lang="en-US" sz="2000" dirty="0" err="1">
                <a:latin typeface="Monaco"/>
                <a:cs typeface="Monaco"/>
              </a:rPr>
              <a:t>linger.ms</a:t>
            </a:r>
            <a:r>
              <a:rPr lang="en-US" dirty="0"/>
              <a:t>, you increase latency but increase throughput because more messages are sent at once with less overhead per message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85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Producer API</a:t>
            </a:r>
          </a:p>
          <a:p>
            <a:r>
              <a:rPr lang="en-US" dirty="0"/>
              <a:t>Serialization</a:t>
            </a:r>
          </a:p>
          <a:p>
            <a:pPr lvl="1"/>
            <a:r>
              <a:rPr lang="en-US" dirty="0"/>
              <a:t>Custom </a:t>
            </a:r>
            <a:r>
              <a:rPr lang="en-US" dirty="0" err="1"/>
              <a:t>serializer</a:t>
            </a:r>
            <a:endParaRPr lang="en-US" dirty="0"/>
          </a:p>
          <a:p>
            <a:pPr lvl="1"/>
            <a:r>
              <a:rPr lang="en-US" dirty="0"/>
              <a:t>Library</a:t>
            </a:r>
          </a:p>
          <a:p>
            <a:r>
              <a:rPr lang="en-US" dirty="0"/>
              <a:t>Message Partitioning</a:t>
            </a:r>
          </a:p>
          <a:p>
            <a:r>
              <a:rPr lang="en-US"/>
              <a:t>Producer Configuration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246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Lab Explained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this lab we'll develop a Java based message producer</a:t>
            </a:r>
          </a:p>
          <a:p>
            <a:pPr lvl="1"/>
            <a:r>
              <a:rPr lang="en-US" dirty="0"/>
              <a:t>After the next chapter, we'll have another lab to develop the consumer</a:t>
            </a:r>
          </a:p>
          <a:p>
            <a:r>
              <a:rPr lang="en-US" dirty="0"/>
              <a:t>The lab uses the </a:t>
            </a:r>
            <a:r>
              <a:rPr lang="en-US" dirty="0" err="1"/>
              <a:t>docker</a:t>
            </a:r>
            <a:r>
              <a:rPr lang="en-US" dirty="0"/>
              <a:t> setup to run Kafka</a:t>
            </a:r>
          </a:p>
          <a:p>
            <a:pPr lvl="1"/>
            <a:r>
              <a:rPr lang="en-US" dirty="0" err="1"/>
              <a:t>docker</a:t>
            </a:r>
            <a:r>
              <a:rPr lang="en-US" dirty="0"/>
              <a:t>-compose up</a:t>
            </a:r>
          </a:p>
          <a:p>
            <a:pPr lvl="1"/>
            <a:r>
              <a:rPr lang="en-US" dirty="0"/>
              <a:t>Some editing may be required of the </a:t>
            </a:r>
            <a:r>
              <a:rPr lang="en-US" dirty="0" err="1"/>
              <a:t>docker</a:t>
            </a:r>
            <a:r>
              <a:rPr lang="en-US" dirty="0"/>
              <a:t>-compose file</a:t>
            </a:r>
          </a:p>
          <a:p>
            <a:r>
              <a:rPr lang="en-US" dirty="0"/>
              <a:t>We'll create a simple producer that:</a:t>
            </a:r>
          </a:p>
          <a:p>
            <a:pPr lvl="1"/>
            <a:r>
              <a:rPr lang="en-US" dirty="0"/>
              <a:t>Produces messages to two topics </a:t>
            </a:r>
          </a:p>
          <a:p>
            <a:pPr lvl="2"/>
            <a:r>
              <a:rPr lang="en-US" dirty="0"/>
              <a:t>100,000 messages into the 'user-events' topics</a:t>
            </a:r>
          </a:p>
          <a:p>
            <a:pPr lvl="2"/>
            <a:r>
              <a:rPr lang="en-US" dirty="0"/>
              <a:t>For every 100 messages, we'll produce a message to a 'global-events' topic</a:t>
            </a:r>
          </a:p>
          <a:p>
            <a:r>
              <a:rPr lang="en-US" dirty="0"/>
              <a:t>We are also using maven (please pair up with someone if you're not familiar with maven)</a:t>
            </a:r>
          </a:p>
        </p:txBody>
      </p:sp>
    </p:spTree>
    <p:extLst>
      <p:ext uri="{BB962C8B-B14F-4D97-AF65-F5344CB8AC3E}">
        <p14:creationId xmlns:p14="http://schemas.microsoft.com/office/powerpoint/2010/main" val="105489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APIs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53032" y="3810000"/>
            <a:ext cx="8231258" cy="2461684"/>
          </a:xfrm>
        </p:spPr>
        <p:txBody>
          <a:bodyPr/>
          <a:lstStyle/>
          <a:p>
            <a:r>
              <a:rPr lang="en-US" dirty="0"/>
              <a:t>Kafka ships with built in client APIs for developers to use with applications</a:t>
            </a:r>
          </a:p>
          <a:p>
            <a:pPr lvl="1"/>
            <a:r>
              <a:rPr lang="en-US" dirty="0"/>
              <a:t>Kafka ships with a Java client that is recommended</a:t>
            </a:r>
          </a:p>
          <a:p>
            <a:pPr lvl="1"/>
            <a:r>
              <a:rPr lang="en-US" dirty="0"/>
              <a:t>Legacy Scala clients are still included </a:t>
            </a:r>
          </a:p>
          <a:p>
            <a:pPr lvl="1"/>
            <a:r>
              <a:rPr lang="en-US" dirty="0"/>
              <a:t>Kafka also includes a </a:t>
            </a:r>
            <a:r>
              <a:rPr lang="en-US" b="1" dirty="0"/>
              <a:t>binary wire protocol </a:t>
            </a:r>
          </a:p>
          <a:p>
            <a:pPr lvl="1"/>
            <a:r>
              <a:rPr lang="en-US" dirty="0"/>
              <a:t>Many tools in other languages that implement this wire protocol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00" y="1021613"/>
            <a:ext cx="4114800" cy="271218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9590" y="1477484"/>
            <a:ext cx="3314700" cy="174234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6810" y="1061091"/>
            <a:ext cx="3516990" cy="86861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1061090"/>
            <a:ext cx="1257300" cy="792416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16810" y="2070785"/>
            <a:ext cx="3516990" cy="868616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305" y="2267947"/>
            <a:ext cx="1524000" cy="452413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3110731" y="1284160"/>
            <a:ext cx="533400" cy="533400"/>
          </a:xfrm>
          <a:prstGeom prst="ellipse">
            <a:avLst/>
          </a:prstGeom>
          <a:solidFill>
            <a:srgbClr val="FF000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3100318" y="2259787"/>
            <a:ext cx="533400" cy="533400"/>
          </a:xfrm>
          <a:prstGeom prst="ellipse">
            <a:avLst/>
          </a:prstGeom>
          <a:solidFill>
            <a:srgbClr val="FF000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3097872" y="3134284"/>
            <a:ext cx="533400" cy="533400"/>
          </a:xfrm>
          <a:prstGeom prst="ellipse">
            <a:avLst/>
          </a:prstGeom>
          <a:solidFill>
            <a:srgbClr val="FF000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cxnSp>
        <p:nvCxnSpPr>
          <p:cNvPr id="16" name="Straight Connector 15"/>
          <p:cNvCxnSpPr>
            <a:stCxn id="12" idx="6"/>
          </p:cNvCxnSpPr>
          <p:nvPr/>
        </p:nvCxnSpPr>
        <p:spPr>
          <a:xfrm>
            <a:off x="3644131" y="1550860"/>
            <a:ext cx="12326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644131" y="2526487"/>
            <a:ext cx="12326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44131" y="3400984"/>
            <a:ext cx="12326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0488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791200" y="1295400"/>
            <a:ext cx="3048000" cy="449580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latin typeface="Arial"/>
                <a:cs typeface="Arial"/>
              </a:rPr>
              <a:t>Docker Container</a:t>
            </a:r>
          </a:p>
        </p:txBody>
      </p:sp>
      <p:sp>
        <p:nvSpPr>
          <p:cNvPr id="6" name="Magnetic Disk 5"/>
          <p:cNvSpPr/>
          <p:nvPr/>
        </p:nvSpPr>
        <p:spPr>
          <a:xfrm>
            <a:off x="6553200" y="4648200"/>
            <a:ext cx="1371600" cy="990600"/>
          </a:xfrm>
          <a:prstGeom prst="flowChartMagneticDisk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Arial"/>
                <a:cs typeface="Arial"/>
              </a:rPr>
              <a:t>Zookeeper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43600" y="1981200"/>
            <a:ext cx="2743200" cy="2286000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>
                <a:latin typeface="Arial"/>
                <a:cs typeface="Arial"/>
              </a:rPr>
              <a:t>Kafka Broker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48400" y="2590800"/>
            <a:ext cx="2133600" cy="533400"/>
          </a:xfrm>
          <a:prstGeom prst="rect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Arial"/>
                <a:cs typeface="Arial"/>
              </a:rPr>
              <a:t>user-events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48400" y="3379948"/>
            <a:ext cx="2133600" cy="533400"/>
          </a:xfrm>
          <a:prstGeom prst="rect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global-events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1412" y="1295400"/>
            <a:ext cx="3799587" cy="449580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>
                <a:latin typeface="Arial"/>
                <a:cs typeface="Arial"/>
              </a:rPr>
              <a:t>Java Client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09600" y="1981200"/>
            <a:ext cx="3352800" cy="3276600"/>
          </a:xfrm>
          <a:prstGeom prst="rect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Kafka Producer</a:t>
            </a:r>
          </a:p>
          <a:p>
            <a:pPr algn="ctr"/>
            <a:endParaRPr lang="en-US" dirty="0">
              <a:latin typeface="Arial"/>
              <a:cs typeface="Arial"/>
            </a:endParaRPr>
          </a:p>
          <a:p>
            <a:pPr algn="ctr"/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 err="1">
                <a:latin typeface="Arial"/>
                <a:cs typeface="Arial"/>
              </a:rPr>
              <a:t>i</a:t>
            </a:r>
            <a:r>
              <a:rPr lang="en-US" dirty="0">
                <a:latin typeface="Arial"/>
                <a:cs typeface="Arial"/>
              </a:rPr>
              <a:t> : [1..100000]</a:t>
            </a:r>
          </a:p>
          <a:p>
            <a:r>
              <a:rPr lang="en-US" dirty="0">
                <a:latin typeface="Arial"/>
                <a:cs typeface="Arial"/>
              </a:rPr>
              <a:t>	write to user-events</a:t>
            </a:r>
          </a:p>
          <a:p>
            <a:r>
              <a:rPr lang="en-US" dirty="0">
                <a:latin typeface="Arial"/>
                <a:cs typeface="Arial"/>
              </a:rPr>
              <a:t>	if </a:t>
            </a:r>
            <a:r>
              <a:rPr lang="en-US" dirty="0" err="1">
                <a:latin typeface="Arial"/>
                <a:cs typeface="Arial"/>
              </a:rPr>
              <a:t>i</a:t>
            </a:r>
            <a:r>
              <a:rPr lang="en-US" dirty="0">
                <a:latin typeface="Arial"/>
                <a:cs typeface="Arial"/>
              </a:rPr>
              <a:t> % 100</a:t>
            </a:r>
          </a:p>
          <a:p>
            <a:r>
              <a:rPr lang="en-US" dirty="0">
                <a:latin typeface="Arial"/>
                <a:cs typeface="Arial"/>
              </a:rPr>
              <a:t>		write to global-events</a:t>
            </a:r>
          </a:p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4340960" y="3037048"/>
            <a:ext cx="1321710" cy="609600"/>
          </a:xfrm>
          <a:prstGeom prst="rightArrow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Write</a:t>
            </a:r>
          </a:p>
        </p:txBody>
      </p:sp>
    </p:spTree>
    <p:extLst>
      <p:ext uri="{BB962C8B-B14F-4D97-AF65-F5344CB8AC3E}">
        <p14:creationId xmlns:p14="http://schemas.microsoft.com/office/powerpoint/2010/main" val="6580153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FD37-3B8D-A046-94EB-49C863ECE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Configure Your docker-</a:t>
            </a:r>
            <a:r>
              <a:rPr lang="en-US" dirty="0" err="1"/>
              <a:t>compse.yml</a:t>
            </a:r>
            <a:r>
              <a:rPr lang="en-US" dirty="0"/>
              <a:t> File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3F7B1F-52C4-A043-8395-6EE0E6B68E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C3D5C5C0-8E11-1C46-BD55-F93F213E4BCA}"/>
              </a:ext>
            </a:extLst>
          </p:cNvPr>
          <p:cNvSpPr txBox="1">
            <a:spLocks/>
          </p:cNvSpPr>
          <p:nvPr/>
        </p:nvSpPr>
        <p:spPr>
          <a:xfrm>
            <a:off x="350973" y="1179095"/>
            <a:ext cx="8229600" cy="366039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We need to configure the docker-</a:t>
            </a:r>
            <a:r>
              <a:rPr lang="en-US" sz="2400" dirty="0" err="1"/>
              <a:t>compose.yml</a:t>
            </a:r>
            <a:r>
              <a:rPr lang="en-US" sz="2400" dirty="0"/>
              <a:t> with the IP of your machine</a:t>
            </a:r>
          </a:p>
          <a:p>
            <a:r>
              <a:rPr lang="en-US" sz="2400" dirty="0"/>
              <a:t>To find the IP (</a:t>
            </a:r>
            <a:r>
              <a:rPr lang="en-US" sz="24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ifconfig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on the Mac, </a:t>
            </a:r>
            <a:r>
              <a:rPr lang="en-US" sz="24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ipconfig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on a Windows machine)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200FD8-C75C-F945-BB82-894B26607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94265"/>
            <a:ext cx="9144000" cy="237519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847A7FF-5AFC-424E-9C34-0FCE666D8C54}"/>
              </a:ext>
            </a:extLst>
          </p:cNvPr>
          <p:cNvSpPr/>
          <p:nvPr/>
        </p:nvSpPr>
        <p:spPr>
          <a:xfrm>
            <a:off x="5638800" y="4581863"/>
            <a:ext cx="2333296" cy="384973"/>
          </a:xfrm>
          <a:prstGeom prst="rect">
            <a:avLst/>
          </a:prstGeom>
          <a:noFill/>
          <a:ln w="57150">
            <a:solidFill>
              <a:srgbClr val="FFFF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740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7A8C-00B4-F346-8F9A-8323CABA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Edit your docker-</a:t>
            </a:r>
            <a:r>
              <a:rPr lang="en-US" dirty="0" err="1"/>
              <a:t>compose.yml</a:t>
            </a:r>
            <a:r>
              <a:rPr lang="en-US" dirty="0"/>
              <a:t> file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DE1FD4-6413-F846-A2A7-1550F0E137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CC679-47C5-5148-B294-7FED23DAD8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Using your favorite editor, edit the docker-</a:t>
            </a:r>
            <a:r>
              <a:rPr lang="en-US" dirty="0" err="1"/>
              <a:t>compose.yml</a:t>
            </a:r>
            <a:r>
              <a:rPr lang="en-US" dirty="0"/>
              <a:t> file in the directory:</a:t>
            </a:r>
            <a:br>
              <a:rPr lang="en-US" dirty="0"/>
            </a:br>
            <a:r>
              <a:rPr lang="en-US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kafka</a:t>
            </a:r>
            <a:r>
              <a:rPr lang="en-US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-labs/labs/02-Publish-And-Subscribe/docker</a:t>
            </a:r>
          </a:p>
          <a:p>
            <a:r>
              <a:rPr lang="en-US" dirty="0"/>
              <a:t>Look for the [insert] statement and replace it with your IP... E.g.: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488F96-C150-8E48-B329-F90E0922A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3505200"/>
            <a:ext cx="6908800" cy="199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5297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39DA0-2647-D44F-954A-DF1C8191A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Run the docker-compose command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3361C2-B89D-5F41-A5FD-6514081F54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EFEAB-7C63-B545-AA77-FE3CC91632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the docker directory (where you just modified the docker-compose file), run: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docker-compose up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095341-6EF5-D649-B9F0-84CEACA10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4" y="2667000"/>
            <a:ext cx="9144000" cy="276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77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FAFCA-CAED-B045-A9C2-11A799651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Create the Topics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B6120C-8992-FF42-BFAE-BB29E96966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7CF5A7-B0C6-0C42-9244-6548911842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a second terminal, cd into the directory</a:t>
            </a:r>
            <a:br>
              <a:rPr lang="en-US" dirty="0"/>
            </a:br>
            <a:r>
              <a:rPr lang="en-US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kafka</a:t>
            </a:r>
            <a:r>
              <a:rPr lang="en-US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-lab/labs/02-Publish-And-Subscribe/docker</a:t>
            </a:r>
          </a:p>
          <a:p>
            <a:r>
              <a:rPr lang="en-US" dirty="0"/>
              <a:t>Create the two topics required for this exercise</a:t>
            </a:r>
            <a:r>
              <a:rPr lang="en-US" dirty="0">
                <a:sym typeface="Wingdings"/>
              </a:rPr>
              <a:t> (user-event, global-events)</a:t>
            </a:r>
          </a:p>
          <a:p>
            <a:pPr lvl="1"/>
            <a:r>
              <a:rPr lang="en-US" dirty="0">
                <a:sym typeface="Wingdings"/>
              </a:rPr>
              <a:t>user-events</a:t>
            </a:r>
          </a:p>
          <a:p>
            <a:pPr lvl="1"/>
            <a:r>
              <a:rPr lang="en-US" dirty="0">
                <a:sym typeface="Wingdings"/>
              </a:rPr>
              <a:t>global-events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3494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F4EA-5330-DD4E-A2AE-FB50986F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Build the Producer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40480C-FA8D-224F-89C3-534EC2591D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C21F5-E80C-544A-A735-5EDA96D963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Use maven (either natively or using the docker image as described in the exercise description on GitHub)</a:t>
            </a:r>
          </a:p>
          <a:p>
            <a:r>
              <a:rPr lang="en-US" dirty="0"/>
              <a:t>Build using </a:t>
            </a:r>
            <a:r>
              <a:rPr lang="en-US" dirty="0" err="1"/>
              <a:t>mvn</a:t>
            </a:r>
            <a:r>
              <a:rPr lang="en-US" dirty="0"/>
              <a:t> package from the directory</a:t>
            </a:r>
            <a:br>
              <a:rPr lang="en-US" dirty="0"/>
            </a:b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kafka</a:t>
            </a:r>
            <a:r>
              <a:rPr lang="en-US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-lab/labs/02-Publish-And-Subscribe/producer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4ACA65-E452-2948-8DA1-858271279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048000"/>
            <a:ext cx="8801169" cy="312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4118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49D1-9761-754C-8B4C-16F564608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Producer Code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BBD5FC-4085-A04C-840A-236808783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C780F-A9F0-084B-BF83-F4C31A8C2E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706614-3A92-7541-A8A1-87907ED44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46" y="1447800"/>
            <a:ext cx="8405029" cy="392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9472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F292-BE62-594B-B2FD-1CEFF3FB9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Run the Publisher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9D340E-8B14-4D41-8193-02B5711C1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13A3A-D037-6A49-AC04-4771DFDAAA5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maven job creates a 'real executable' (target/producer)</a:t>
            </a:r>
          </a:p>
          <a:p>
            <a:r>
              <a:rPr lang="en-US" dirty="0"/>
              <a:t>We'll run the executable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2C5235-0E34-854C-86BB-64BE7AD22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32" y="2514600"/>
            <a:ext cx="8292264" cy="320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0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rocess 23"/>
          <p:cNvSpPr/>
          <p:nvPr/>
        </p:nvSpPr>
        <p:spPr>
          <a:xfrm>
            <a:off x="3733799" y="2240159"/>
            <a:ext cx="5105401" cy="3436019"/>
          </a:xfrm>
          <a:prstGeom prst="flowChartProcess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Java API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62400" y="2704136"/>
            <a:ext cx="4724399" cy="285846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62400" y="2704136"/>
            <a:ext cx="472439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2000" dirty="0" err="1">
                <a:cs typeface="Arial"/>
              </a:rPr>
              <a:t>KafkaProducer</a:t>
            </a:r>
            <a:r>
              <a:rPr lang="en-US" sz="2000" dirty="0">
                <a:cs typeface="Arial"/>
              </a:rPr>
              <a:t>&lt;K,V&gt;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65153" y="3505200"/>
            <a:ext cx="4721645" cy="194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 err="1">
                <a:cs typeface="Arial"/>
              </a:rPr>
              <a:t>KafkaProducer</a:t>
            </a:r>
            <a:r>
              <a:rPr lang="en-US" sz="1400" dirty="0">
                <a:cs typeface="Arial"/>
              </a:rPr>
              <a:t>(</a:t>
            </a:r>
            <a:r>
              <a:rPr lang="en-US" sz="1400" dirty="0" err="1">
                <a:cs typeface="Arial"/>
              </a:rPr>
              <a:t>config</a:t>
            </a:r>
            <a:r>
              <a:rPr lang="en-US" sz="1400" dirty="0">
                <a:cs typeface="Arial"/>
              </a:rPr>
              <a:t>: Properties) send(</a:t>
            </a:r>
            <a:r>
              <a:rPr lang="en-US" sz="1400" dirty="0" err="1">
                <a:cs typeface="Arial"/>
              </a:rPr>
              <a:t>ProducerRecord</a:t>
            </a:r>
            <a:r>
              <a:rPr lang="en-US" sz="1400" dirty="0">
                <a:cs typeface="Arial"/>
              </a:rPr>
              <a:t>&lt;K,V&gt;): Future&lt;</a:t>
            </a:r>
            <a:r>
              <a:rPr lang="en-US" sz="1400" dirty="0" err="1">
                <a:cs typeface="Arial"/>
              </a:rPr>
              <a:t>RecordMetaData</a:t>
            </a:r>
            <a:r>
              <a:rPr lang="en-US" sz="1400" dirty="0">
                <a:cs typeface="Arial"/>
              </a:rPr>
              <a:t>&gt;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send(</a:t>
            </a:r>
            <a:r>
              <a:rPr lang="en-US" sz="1400" dirty="0" err="1">
                <a:cs typeface="Arial"/>
              </a:rPr>
              <a:t>ProducerRecord</a:t>
            </a:r>
            <a:r>
              <a:rPr lang="en-US" sz="1400" dirty="0">
                <a:cs typeface="Arial"/>
              </a:rPr>
              <a:t>&lt;K,V&gt;, Callback): Future&lt;...&gt;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flush()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metrics(): Map&lt;</a:t>
            </a:r>
            <a:r>
              <a:rPr lang="en-US" sz="1400" dirty="0" err="1">
                <a:cs typeface="Arial"/>
              </a:rPr>
              <a:t>MetricName</a:t>
            </a:r>
            <a:r>
              <a:rPr lang="en-US" sz="1400" dirty="0">
                <a:cs typeface="Arial"/>
              </a:rPr>
              <a:t>, ? extends Metric&gt;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close()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962400" y="3276600"/>
            <a:ext cx="47243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62400" y="3429000"/>
            <a:ext cx="47243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ine Callout 1 13"/>
          <p:cNvSpPr/>
          <p:nvPr/>
        </p:nvSpPr>
        <p:spPr>
          <a:xfrm>
            <a:off x="202290" y="2511725"/>
            <a:ext cx="2921910" cy="877264"/>
          </a:xfrm>
          <a:prstGeom prst="borderCallout1">
            <a:avLst>
              <a:gd name="adj1" fmla="val 45122"/>
              <a:gd name="adj2" fmla="val 104065"/>
              <a:gd name="adj3" fmla="val 133157"/>
              <a:gd name="adj4" fmla="val 128976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Constructor takes a configuration (mostly a </a:t>
            </a:r>
            <a:r>
              <a:rPr lang="en-US" dirty="0" err="1">
                <a:latin typeface="Arial"/>
                <a:cs typeface="Arial"/>
              </a:rPr>
              <a:t>hashmap</a:t>
            </a:r>
            <a:r>
              <a:rPr lang="en-US" dirty="0">
                <a:latin typeface="Arial"/>
                <a:cs typeface="Arial"/>
              </a:rPr>
              <a:t> of options)</a:t>
            </a:r>
          </a:p>
        </p:txBody>
      </p:sp>
      <p:sp>
        <p:nvSpPr>
          <p:cNvPr id="15" name="Line Callout 1 14"/>
          <p:cNvSpPr/>
          <p:nvPr/>
        </p:nvSpPr>
        <p:spPr>
          <a:xfrm>
            <a:off x="202290" y="3519537"/>
            <a:ext cx="2921910" cy="877264"/>
          </a:xfrm>
          <a:prstGeom prst="borderCallout1">
            <a:avLst>
              <a:gd name="adj1" fmla="val 45122"/>
              <a:gd name="adj2" fmla="val 104065"/>
              <a:gd name="adj3" fmla="val 67725"/>
              <a:gd name="adj4" fmla="val 128768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Send a messages (with or without callbacks)</a:t>
            </a:r>
          </a:p>
        </p:txBody>
      </p:sp>
      <p:sp>
        <p:nvSpPr>
          <p:cNvPr id="16" name="Line Callout 1 15"/>
          <p:cNvSpPr/>
          <p:nvPr/>
        </p:nvSpPr>
        <p:spPr>
          <a:xfrm>
            <a:off x="202290" y="4508069"/>
            <a:ext cx="2921910" cy="877264"/>
          </a:xfrm>
          <a:prstGeom prst="borderCallout1">
            <a:avLst>
              <a:gd name="adj1" fmla="val 45122"/>
              <a:gd name="adj2" fmla="val 104065"/>
              <a:gd name="adj3" fmla="val 49299"/>
              <a:gd name="adj4" fmla="val 129015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Get metrics for this producer</a:t>
            </a:r>
          </a:p>
        </p:txBody>
      </p:sp>
      <p:sp>
        <p:nvSpPr>
          <p:cNvPr id="25" name="Process 24"/>
          <p:cNvSpPr/>
          <p:nvPr/>
        </p:nvSpPr>
        <p:spPr>
          <a:xfrm>
            <a:off x="3733800" y="1882923"/>
            <a:ext cx="3148760" cy="516414"/>
          </a:xfrm>
          <a:prstGeom prst="flowChartProcess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latin typeface="Arial"/>
                <a:cs typeface="Arial"/>
              </a:rPr>
              <a:t>org.apache.kafka.clients.producer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17" name="Line Callout 1 16"/>
          <p:cNvSpPr/>
          <p:nvPr/>
        </p:nvSpPr>
        <p:spPr>
          <a:xfrm>
            <a:off x="5054145" y="380463"/>
            <a:ext cx="2921910" cy="877264"/>
          </a:xfrm>
          <a:prstGeom prst="borderCallout1">
            <a:avLst>
              <a:gd name="adj1" fmla="val 105402"/>
              <a:gd name="adj2" fmla="val 67115"/>
              <a:gd name="adj3" fmla="val 277013"/>
              <a:gd name="adj4" fmla="val 66997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Generic sender where: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K = Type of key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V = Type of message</a:t>
            </a:r>
          </a:p>
        </p:txBody>
      </p:sp>
    </p:spTree>
    <p:extLst>
      <p:ext uri="{BB962C8B-B14F-4D97-AF65-F5344CB8AC3E}">
        <p14:creationId xmlns:p14="http://schemas.microsoft.com/office/powerpoint/2010/main" val="468250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API Behavior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003744" y="1524000"/>
            <a:ext cx="4767895" cy="418576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latin typeface="Monaco"/>
                <a:cs typeface="Monaco"/>
              </a:rPr>
              <a:t>// Configuration</a:t>
            </a:r>
          </a:p>
          <a:p>
            <a:r>
              <a:rPr lang="en-US" sz="1400" dirty="0">
                <a:latin typeface="Monaco"/>
                <a:cs typeface="Monaco"/>
              </a:rPr>
              <a:t>Properties </a:t>
            </a:r>
            <a:r>
              <a:rPr lang="en-US" sz="1400" dirty="0" err="1">
                <a:latin typeface="Monaco"/>
                <a:cs typeface="Monaco"/>
              </a:rPr>
              <a:t>kp</a:t>
            </a:r>
            <a:r>
              <a:rPr lang="en-US" sz="1400" dirty="0">
                <a:latin typeface="Monaco"/>
                <a:cs typeface="Monaco"/>
              </a:rPr>
              <a:t> = new Properties();</a:t>
            </a:r>
          </a:p>
          <a:p>
            <a:r>
              <a:rPr lang="en-US" sz="1400" dirty="0" err="1">
                <a:latin typeface="Monaco"/>
                <a:cs typeface="Monaco"/>
              </a:rPr>
              <a:t>kp.put</a:t>
            </a:r>
            <a:r>
              <a:rPr lang="en-US" sz="1400" dirty="0">
                <a:latin typeface="Monaco"/>
                <a:cs typeface="Monaco"/>
              </a:rPr>
              <a:t>("</a:t>
            </a:r>
            <a:r>
              <a:rPr lang="en-US" sz="1400" dirty="0" err="1">
                <a:latin typeface="Monaco"/>
                <a:cs typeface="Monaco"/>
              </a:rPr>
              <a:t>bootstrap.servers</a:t>
            </a:r>
            <a:r>
              <a:rPr lang="en-US" sz="1400" dirty="0">
                <a:latin typeface="Monaco"/>
                <a:cs typeface="Monaco"/>
              </a:rPr>
              <a:t>", </a:t>
            </a:r>
          </a:p>
          <a:p>
            <a:r>
              <a:rPr lang="en-US" sz="1400" dirty="0">
                <a:latin typeface="Monaco"/>
                <a:cs typeface="Monaco"/>
              </a:rPr>
              <a:t>	"mybroker1:9092,mybroker2:9092");</a:t>
            </a:r>
          </a:p>
          <a:p>
            <a:r>
              <a:rPr lang="en-US" sz="1400" dirty="0" err="1">
                <a:latin typeface="Monaco"/>
                <a:cs typeface="Monaco"/>
              </a:rPr>
              <a:t>kp.put</a:t>
            </a:r>
            <a:r>
              <a:rPr lang="en-US" sz="1400" dirty="0">
                <a:latin typeface="Monaco"/>
                <a:cs typeface="Monaco"/>
              </a:rPr>
              <a:t>("</a:t>
            </a:r>
            <a:r>
              <a:rPr lang="en-US" sz="1400" dirty="0" err="1">
                <a:latin typeface="Monaco"/>
                <a:cs typeface="Monaco"/>
              </a:rPr>
              <a:t>key.serializer</a:t>
            </a:r>
            <a:r>
              <a:rPr lang="en-US" sz="1400" dirty="0">
                <a:latin typeface="Monaco"/>
                <a:cs typeface="Monaco"/>
              </a:rPr>
              <a:t>", "..."); </a:t>
            </a:r>
          </a:p>
          <a:p>
            <a:endParaRPr lang="en-US" sz="1400" dirty="0">
              <a:latin typeface="Monaco"/>
              <a:cs typeface="Monaco"/>
            </a:endParaRPr>
          </a:p>
          <a:p>
            <a:endParaRPr lang="en-US" sz="1400" dirty="0">
              <a:latin typeface="Monaco"/>
              <a:cs typeface="Monaco"/>
            </a:endParaRPr>
          </a:p>
          <a:p>
            <a:endParaRPr lang="en-US" sz="1400" dirty="0">
              <a:latin typeface="Monaco"/>
              <a:cs typeface="Monaco"/>
            </a:endParaRPr>
          </a:p>
          <a:p>
            <a:r>
              <a:rPr lang="en-US" sz="1400" dirty="0">
                <a:latin typeface="Monaco"/>
                <a:cs typeface="Monaco"/>
              </a:rPr>
              <a:t>// Initialization</a:t>
            </a:r>
          </a:p>
          <a:p>
            <a:r>
              <a:rPr lang="en-US" sz="1400" dirty="0" err="1">
                <a:latin typeface="Monaco"/>
                <a:cs typeface="Monaco"/>
              </a:rPr>
              <a:t>KafkaProducer</a:t>
            </a:r>
            <a:r>
              <a:rPr lang="en-US" sz="1400" dirty="0">
                <a:latin typeface="Monaco"/>
                <a:cs typeface="Monaco"/>
              </a:rPr>
              <a:t>&lt;String, String&gt; producer = </a:t>
            </a:r>
          </a:p>
          <a:p>
            <a:r>
              <a:rPr lang="en-US" sz="1400" dirty="0">
                <a:latin typeface="Monaco"/>
                <a:cs typeface="Monaco"/>
              </a:rPr>
              <a:t>	new </a:t>
            </a:r>
            <a:r>
              <a:rPr lang="en-US" sz="1400" dirty="0" err="1">
                <a:latin typeface="Monaco"/>
                <a:cs typeface="Monaco"/>
              </a:rPr>
              <a:t>KafkaProducer</a:t>
            </a:r>
            <a:r>
              <a:rPr lang="en-US" sz="1400" dirty="0">
                <a:latin typeface="Monaco"/>
                <a:cs typeface="Monaco"/>
              </a:rPr>
              <a:t>&lt;String, String&gt;(</a:t>
            </a:r>
            <a:r>
              <a:rPr lang="en-US" sz="1400" dirty="0" err="1">
                <a:latin typeface="Monaco"/>
                <a:cs typeface="Monaco"/>
              </a:rPr>
              <a:t>kp</a:t>
            </a:r>
            <a:r>
              <a:rPr lang="en-US" sz="1400" dirty="0">
                <a:latin typeface="Monaco"/>
                <a:cs typeface="Monaco"/>
              </a:rPr>
              <a:t>);</a:t>
            </a:r>
          </a:p>
          <a:p>
            <a:endParaRPr lang="en-US" sz="1400" dirty="0">
              <a:latin typeface="Monaco"/>
              <a:cs typeface="Monaco"/>
            </a:endParaRPr>
          </a:p>
          <a:p>
            <a:r>
              <a:rPr lang="en-US" sz="1400" dirty="0">
                <a:latin typeface="Monaco"/>
                <a:cs typeface="Monaco"/>
              </a:rPr>
              <a:t>// Use</a:t>
            </a:r>
          </a:p>
          <a:p>
            <a:r>
              <a:rPr lang="en-US" sz="1400" dirty="0">
                <a:latin typeface="Monaco"/>
                <a:cs typeface="Monaco"/>
              </a:rPr>
              <a:t>Future&lt;...&gt; f = </a:t>
            </a:r>
            <a:r>
              <a:rPr lang="en-US" sz="1400" dirty="0" err="1">
                <a:latin typeface="Monaco"/>
                <a:cs typeface="Monaco"/>
              </a:rPr>
              <a:t>producer.send</a:t>
            </a:r>
            <a:r>
              <a:rPr lang="en-US" sz="1400" dirty="0">
                <a:latin typeface="Monaco"/>
                <a:cs typeface="Monaco"/>
              </a:rPr>
              <a:t>(...);</a:t>
            </a:r>
          </a:p>
          <a:p>
            <a:r>
              <a:rPr lang="en-US" sz="1400" dirty="0">
                <a:latin typeface="Monaco"/>
                <a:cs typeface="Monaco"/>
              </a:rPr>
              <a:t>... </a:t>
            </a:r>
            <a:r>
              <a:rPr lang="en-US" sz="1400" dirty="0" err="1">
                <a:latin typeface="Monaco"/>
                <a:cs typeface="Monaco"/>
              </a:rPr>
              <a:t>f.get</a:t>
            </a:r>
            <a:r>
              <a:rPr lang="en-US" sz="1400" dirty="0">
                <a:latin typeface="Monaco"/>
                <a:cs typeface="Monaco"/>
              </a:rPr>
              <a:t>(); // when </a:t>
            </a:r>
            <a:r>
              <a:rPr lang="en-US" sz="1400" dirty="0" err="1">
                <a:latin typeface="Monaco"/>
                <a:cs typeface="Monaco"/>
              </a:rPr>
              <a:t>acked</a:t>
            </a:r>
            <a:endParaRPr lang="en-US" sz="1400" dirty="0">
              <a:latin typeface="Monaco"/>
              <a:cs typeface="Monaco"/>
            </a:endParaRPr>
          </a:p>
          <a:p>
            <a:endParaRPr lang="en-US" sz="1400" dirty="0">
              <a:latin typeface="Monaco"/>
              <a:cs typeface="Monaco"/>
            </a:endParaRPr>
          </a:p>
          <a:p>
            <a:endParaRPr lang="en-US" sz="1400" dirty="0">
              <a:latin typeface="Monaco"/>
              <a:cs typeface="Monaco"/>
            </a:endParaRPr>
          </a:p>
          <a:p>
            <a:r>
              <a:rPr lang="en-US" sz="1400" dirty="0">
                <a:latin typeface="Monaco"/>
                <a:cs typeface="Monaco"/>
              </a:rPr>
              <a:t>// End</a:t>
            </a:r>
          </a:p>
          <a:p>
            <a:r>
              <a:rPr lang="en-US" sz="1400" dirty="0" err="1">
                <a:latin typeface="Monaco"/>
                <a:cs typeface="Monaco"/>
              </a:rPr>
              <a:t>producer.close</a:t>
            </a:r>
            <a:r>
              <a:rPr lang="en-US" sz="1400" dirty="0">
                <a:latin typeface="Monaco"/>
                <a:cs typeface="Monaco"/>
              </a:rPr>
              <a:t>();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24984"/>
            <a:ext cx="3226248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04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rocess 23"/>
          <p:cNvSpPr/>
          <p:nvPr/>
        </p:nvSpPr>
        <p:spPr>
          <a:xfrm>
            <a:off x="3733799" y="2240159"/>
            <a:ext cx="5105401" cy="3436019"/>
          </a:xfrm>
          <a:prstGeom prst="flowChartProcess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ProducerRecord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962400" y="2704136"/>
            <a:ext cx="4724399" cy="2858464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62400" y="2704136"/>
            <a:ext cx="472439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2000" dirty="0" err="1">
                <a:cs typeface="Arial"/>
              </a:rPr>
              <a:t>ProducerRecord</a:t>
            </a:r>
            <a:r>
              <a:rPr lang="en-US" sz="2000" dirty="0">
                <a:cs typeface="Arial"/>
              </a:rPr>
              <a:t>&lt;K,V&gt;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48786" y="4630037"/>
            <a:ext cx="4822853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 err="1">
                <a:cs typeface="Arial"/>
              </a:rPr>
              <a:t>ProducerRecord</a:t>
            </a:r>
            <a:r>
              <a:rPr lang="en-US" sz="1400" dirty="0">
                <a:cs typeface="Arial"/>
              </a:rPr>
              <a:t>(topic: String, partition: Integer, key: K, </a:t>
            </a:r>
            <a:r>
              <a:rPr lang="en-US" sz="1400" dirty="0" err="1">
                <a:cs typeface="Arial"/>
              </a:rPr>
              <a:t>value:V</a:t>
            </a:r>
            <a:r>
              <a:rPr lang="en-US" sz="1400" dirty="0">
                <a:cs typeface="Arial"/>
              </a:rPr>
              <a:t>)</a:t>
            </a:r>
            <a:br>
              <a:rPr lang="en-US" sz="1400" dirty="0">
                <a:cs typeface="Arial"/>
              </a:rPr>
            </a:br>
            <a:r>
              <a:rPr lang="en-US" sz="1400" dirty="0" err="1">
                <a:cs typeface="Arial"/>
              </a:rPr>
              <a:t>ProducerRecord</a:t>
            </a:r>
            <a:r>
              <a:rPr lang="en-US" sz="1400" dirty="0">
                <a:cs typeface="Arial"/>
              </a:rPr>
              <a:t>(topic: String, key: K, value: V)</a:t>
            </a:r>
            <a:br>
              <a:rPr lang="en-US" sz="1400" dirty="0">
                <a:cs typeface="Arial"/>
              </a:rPr>
            </a:br>
            <a:r>
              <a:rPr lang="en-US" sz="1400" dirty="0" err="1">
                <a:cs typeface="Arial"/>
              </a:rPr>
              <a:t>ProducerRecord</a:t>
            </a:r>
            <a:r>
              <a:rPr lang="en-US" sz="1400" dirty="0">
                <a:cs typeface="Arial"/>
              </a:rPr>
              <a:t>(topic: String, value: V) 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962400" y="3276600"/>
            <a:ext cx="47243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976014" y="4648200"/>
            <a:ext cx="47243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Line Callout 1 13"/>
          <p:cNvSpPr/>
          <p:nvPr/>
        </p:nvSpPr>
        <p:spPr>
          <a:xfrm>
            <a:off x="152400" y="2946685"/>
            <a:ext cx="2921910" cy="877264"/>
          </a:xfrm>
          <a:prstGeom prst="borderCallout1">
            <a:avLst>
              <a:gd name="adj1" fmla="val 45122"/>
              <a:gd name="adj2" fmla="val 104065"/>
              <a:gd name="adj3" fmla="val 59755"/>
              <a:gd name="adj4" fmla="val 129962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Arial"/>
                <a:cs typeface="Arial"/>
              </a:rPr>
              <a:t>Messsage</a:t>
            </a:r>
            <a:r>
              <a:rPr lang="en-US" dirty="0">
                <a:latin typeface="Arial"/>
                <a:cs typeface="Arial"/>
              </a:rPr>
              <a:t> Key is optional</a:t>
            </a:r>
          </a:p>
        </p:txBody>
      </p:sp>
      <p:sp>
        <p:nvSpPr>
          <p:cNvPr id="25" name="Process 24"/>
          <p:cNvSpPr/>
          <p:nvPr/>
        </p:nvSpPr>
        <p:spPr>
          <a:xfrm>
            <a:off x="3733800" y="1882923"/>
            <a:ext cx="3148760" cy="516414"/>
          </a:xfrm>
          <a:prstGeom prst="flowChartProcess">
            <a:avLst/>
          </a:prstGeom>
          <a:solidFill>
            <a:srgbClr val="99999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latin typeface="Arial"/>
                <a:cs typeface="Arial"/>
              </a:rPr>
              <a:t>org.apache.kafka.clients.producer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7" name="Line Callout 1 16"/>
          <p:cNvSpPr/>
          <p:nvPr/>
        </p:nvSpPr>
        <p:spPr>
          <a:xfrm>
            <a:off x="5054145" y="380463"/>
            <a:ext cx="2921910" cy="877264"/>
          </a:xfrm>
          <a:prstGeom prst="borderCallout1">
            <a:avLst>
              <a:gd name="adj1" fmla="val 105402"/>
              <a:gd name="adj2" fmla="val 67115"/>
              <a:gd name="adj3" fmla="val 277013"/>
              <a:gd name="adj4" fmla="val 66997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Generic record where: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K = message key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V = Type of message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976014" y="3276600"/>
            <a:ext cx="4721645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key: K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value: V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topic: String</a:t>
            </a:r>
          </a:p>
          <a:p>
            <a:pPr>
              <a:lnSpc>
                <a:spcPct val="130000"/>
              </a:lnSpc>
              <a:spcBef>
                <a:spcPct val="20000"/>
              </a:spcBef>
              <a:buClr>
                <a:srgbClr val="009CDE"/>
              </a:buClr>
              <a:buSzPct val="100000"/>
            </a:pPr>
            <a:r>
              <a:rPr lang="en-US" sz="1400" dirty="0">
                <a:cs typeface="Arial"/>
              </a:rPr>
              <a:t>partition: Integer</a:t>
            </a:r>
          </a:p>
        </p:txBody>
      </p:sp>
      <p:sp>
        <p:nvSpPr>
          <p:cNvPr id="19" name="Line Callout 1 18"/>
          <p:cNvSpPr/>
          <p:nvPr/>
        </p:nvSpPr>
        <p:spPr>
          <a:xfrm>
            <a:off x="152400" y="3998937"/>
            <a:ext cx="2921910" cy="877264"/>
          </a:xfrm>
          <a:prstGeom prst="borderCallout1">
            <a:avLst>
              <a:gd name="adj1" fmla="val 45122"/>
              <a:gd name="adj2" fmla="val 104065"/>
              <a:gd name="adj3" fmla="val 45941"/>
              <a:gd name="adj4" fmla="val 128831"/>
            </a:avLst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atin typeface="Arial"/>
                <a:cs typeface="Arial"/>
              </a:rPr>
              <a:t>Partition </a:t>
            </a:r>
            <a:r>
              <a:rPr lang="en-US" dirty="0">
                <a:latin typeface="Arial"/>
                <a:cs typeface="Arial"/>
              </a:rPr>
              <a:t>Key is optional</a:t>
            </a:r>
          </a:p>
        </p:txBody>
      </p:sp>
    </p:spTree>
    <p:extLst>
      <p:ext uri="{BB962C8B-B14F-4D97-AF65-F5344CB8AC3E}">
        <p14:creationId xmlns:p14="http://schemas.microsoft.com/office/powerpoint/2010/main" val="1784646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Sending a Message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0" lvl="0" indent="0" defTabSz="914400">
              <a:spcBef>
                <a:spcPts val="0"/>
              </a:spcBef>
              <a:buNone/>
            </a:pP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ProducerRecord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String,String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&gt;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record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=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ProducerRecord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String,String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&gt;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someTopic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", 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someK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ey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, "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someV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alue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");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producer.send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r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ecord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,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Callback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() {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public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void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onCompletion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RecordMetadata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metadata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Exception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) {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 !=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)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e.printStackTrace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();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 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System.out.println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    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"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Offset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: " + </a:t>
            </a:r>
            <a:r>
              <a:rPr lang="mr-IN" dirty="0" err="1">
                <a:latin typeface="Courier" charset="0"/>
                <a:ea typeface="Courier" charset="0"/>
                <a:cs typeface="Courier" charset="0"/>
              </a:rPr>
              <a:t>metadata.offset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());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mr-IN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pPr marL="0" lvl="0" indent="0" defTabSz="914400">
              <a:spcBef>
                <a:spcPts val="0"/>
              </a:spcBef>
              <a:buNone/>
            </a:pPr>
            <a:r>
              <a:rPr lang="mr-IN" dirty="0">
                <a:latin typeface="Courier" charset="0"/>
                <a:ea typeface="Courier" charset="0"/>
                <a:cs typeface="Courier" charset="0"/>
              </a:rPr>
              <a:t>});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448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Diverse Use Cases </a:t>
            </a:r>
            <a:r>
              <a:rPr lang="mr-IN" dirty="0"/>
              <a:t>–</a:t>
            </a:r>
            <a:r>
              <a:rPr lang="en-US" dirty="0"/>
              <a:t> Different Optimal Uses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Sending messages to Kafka can cover a wide set of use cases</a:t>
            </a:r>
          </a:p>
          <a:p>
            <a:pPr lvl="1"/>
            <a:r>
              <a:rPr lang="en-US" dirty="0"/>
              <a:t>Recording user activities for auditing or analysis</a:t>
            </a:r>
          </a:p>
          <a:p>
            <a:pPr lvl="1"/>
            <a:r>
              <a:rPr lang="en-US" dirty="0"/>
              <a:t>Recording metrics</a:t>
            </a:r>
          </a:p>
          <a:p>
            <a:pPr lvl="1"/>
            <a:r>
              <a:rPr lang="en-US" dirty="0"/>
              <a:t>Storing log messages</a:t>
            </a:r>
          </a:p>
          <a:p>
            <a:pPr lvl="1"/>
            <a:r>
              <a:rPr lang="en-US" dirty="0"/>
              <a:t>Recording information from smart appliances</a:t>
            </a:r>
          </a:p>
          <a:p>
            <a:pPr lvl="1"/>
            <a:r>
              <a:rPr lang="en-US" dirty="0"/>
              <a:t>Asynchronous communication with other applications</a:t>
            </a:r>
          </a:p>
          <a:p>
            <a:pPr lvl="1"/>
            <a:r>
              <a:rPr lang="en-US" dirty="0"/>
              <a:t>Buffering information before writing to a database</a:t>
            </a:r>
          </a:p>
          <a:p>
            <a:endParaRPr lang="en-US" dirty="0"/>
          </a:p>
          <a:p>
            <a:r>
              <a:rPr lang="en-US" dirty="0"/>
              <a:t>Each use case may require a different behavior when publishing data to Kafka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88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Diverse Requirements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92A089F-6FA7-E74D-8B91-14056D11BB2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/>
              <a:t>All messages are not created equally!</a:t>
            </a:r>
          </a:p>
          <a:p>
            <a:endParaRPr lang="en-US" dirty="0"/>
          </a:p>
          <a:p>
            <a:pPr lvl="1"/>
            <a:r>
              <a:rPr lang="en-US" dirty="0"/>
              <a:t>Is every message critical or is message loss tolerated?</a:t>
            </a:r>
          </a:p>
          <a:p>
            <a:endParaRPr lang="en-US" dirty="0"/>
          </a:p>
          <a:p>
            <a:pPr lvl="1"/>
            <a:r>
              <a:rPr lang="en-US" dirty="0"/>
              <a:t>Are duplicate messages ok?</a:t>
            </a:r>
          </a:p>
          <a:p>
            <a:endParaRPr lang="en-US" dirty="0"/>
          </a:p>
          <a:p>
            <a:pPr lvl="1"/>
            <a:r>
              <a:rPr lang="en-US" dirty="0"/>
              <a:t>Are there strict latency or throughput requirements?</a:t>
            </a:r>
          </a:p>
        </p:txBody>
      </p:sp>
    </p:spTree>
    <p:extLst>
      <p:ext uri="{BB962C8B-B14F-4D97-AF65-F5344CB8AC3E}">
        <p14:creationId xmlns:p14="http://schemas.microsoft.com/office/powerpoint/2010/main" val="20165184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003087"/>
      </a:dk2>
      <a:lt2>
        <a:srgbClr val="EEECE1"/>
      </a:lt2>
      <a:accent1>
        <a:srgbClr val="003087"/>
      </a:accent1>
      <a:accent2>
        <a:srgbClr val="009CDE"/>
      </a:accent2>
      <a:accent3>
        <a:srgbClr val="99999A"/>
      </a:accent3>
      <a:accent4>
        <a:srgbClr val="77E0C1"/>
      </a:accent4>
      <a:accent5>
        <a:srgbClr val="B0008E"/>
      </a:accent5>
      <a:accent6>
        <a:srgbClr val="FF8F1C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99999A"/>
        </a:solidFill>
        <a:ln>
          <a:noFill/>
        </a:ln>
        <a:effectLst/>
      </a:spPr>
      <a:bodyPr rtlCol="0" anchor="ctr"/>
      <a:lstStyle>
        <a:defPPr algn="ctr">
          <a:defRPr dirty="0" smtClean="0">
            <a:latin typeface="Arial"/>
            <a:cs typeface="Arial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285750" indent="-285750">
          <a:lnSpc>
            <a:spcPct val="130000"/>
          </a:lnSpc>
          <a:spcBef>
            <a:spcPct val="20000"/>
          </a:spcBef>
          <a:buClr>
            <a:srgbClr val="009CDE"/>
          </a:buClr>
          <a:buSzPct val="100000"/>
          <a:buBlip>
            <a:blip xmlns:r="http://schemas.openxmlformats.org/officeDocument/2006/relationships" r:embed="rId1"/>
          </a:buBlip>
          <a:defRPr sz="1200" dirty="0" err="1">
            <a:solidFill>
              <a:srgbClr val="7F7F7F"/>
            </a:solidFill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32144</TotalTime>
  <Words>1861</Words>
  <Application>Microsoft Macintosh PowerPoint</Application>
  <PresentationFormat>On-screen Show (4:3)</PresentationFormat>
  <Paragraphs>294</Paragraphs>
  <Slides>37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Arial</vt:lpstr>
      <vt:lpstr>Calibri</vt:lpstr>
      <vt:lpstr>Consolas</vt:lpstr>
      <vt:lpstr>Courier</vt:lpstr>
      <vt:lpstr>Futura Std Book</vt:lpstr>
      <vt:lpstr>Helvetica</vt:lpstr>
      <vt:lpstr>Monaco</vt:lpstr>
      <vt:lpstr>Wingdings</vt:lpstr>
      <vt:lpstr>Office Theme</vt:lpstr>
      <vt:lpstr>PowerPoint Presentation</vt:lpstr>
      <vt:lpstr>What is a Producer?</vt:lpstr>
      <vt:lpstr>Kafka APIs</vt:lpstr>
      <vt:lpstr>The Java API</vt:lpstr>
      <vt:lpstr>Java API Behavior</vt:lpstr>
      <vt:lpstr>The ProducerRecord</vt:lpstr>
      <vt:lpstr>Sending a Message</vt:lpstr>
      <vt:lpstr>Diverse Use Cases – Different Optimal Uses</vt:lpstr>
      <vt:lpstr>Diverse Requirements</vt:lpstr>
      <vt:lpstr>Credit Card Transaction Scenario</vt:lpstr>
      <vt:lpstr>Kafka Requirements for Credit Card Transactions</vt:lpstr>
      <vt:lpstr>Storing Click Information From a Website</vt:lpstr>
      <vt:lpstr>Producer API</vt:lpstr>
      <vt:lpstr>Acknowledgement of Messages</vt:lpstr>
      <vt:lpstr>Producer Overview</vt:lpstr>
      <vt:lpstr>Serialization</vt:lpstr>
      <vt:lpstr>Built-in Serializers</vt:lpstr>
      <vt:lpstr>Custom Serializers or Library</vt:lpstr>
      <vt:lpstr>Creating a Kafka Producer</vt:lpstr>
      <vt:lpstr>Message Partitioning</vt:lpstr>
      <vt:lpstr>Producer Configuration</vt:lpstr>
      <vt:lpstr>acks</vt:lpstr>
      <vt:lpstr>buffer.memory</vt:lpstr>
      <vt:lpstr>compression.type</vt:lpstr>
      <vt:lpstr>retries</vt:lpstr>
      <vt:lpstr>batch.size</vt:lpstr>
      <vt:lpstr>linger.ms</vt:lpstr>
      <vt:lpstr>Summary</vt:lpstr>
      <vt:lpstr>The Lab Explained</vt:lpstr>
      <vt:lpstr>Lab Overview</vt:lpstr>
      <vt:lpstr>Step 1: Configure Your docker-compse.yml File</vt:lpstr>
      <vt:lpstr>Step 2: Edit your docker-compose.yml file</vt:lpstr>
      <vt:lpstr>Step 3: Run the docker-compose command</vt:lpstr>
      <vt:lpstr>Step 4: Create the Topics</vt:lpstr>
      <vt:lpstr>Step 5: Build the Producer</vt:lpstr>
      <vt:lpstr>Producer Code</vt:lpstr>
      <vt:lpstr>Step 6: Run the Publisher</vt:lpstr>
    </vt:vector>
  </TitlesOfParts>
  <Company>fuseproject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Allie Packard</dc:creator>
  <cp:lastModifiedBy>Graff, Petter(AWF)</cp:lastModifiedBy>
  <cp:revision>978</cp:revision>
  <cp:lastPrinted>2014-04-15T20:58:29Z</cp:lastPrinted>
  <dcterms:created xsi:type="dcterms:W3CDTF">2014-03-31T20:09:59Z</dcterms:created>
  <dcterms:modified xsi:type="dcterms:W3CDTF">2018-09-20T22:51:54Z</dcterms:modified>
</cp:coreProperties>
</file>